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8"/>
  </p:notesMasterIdLst>
  <p:sldIdLst>
    <p:sldId id="256" r:id="rId2"/>
    <p:sldId id="260" r:id="rId3"/>
    <p:sldId id="442" r:id="rId4"/>
    <p:sldId id="423" r:id="rId5"/>
    <p:sldId id="424" r:id="rId6"/>
    <p:sldId id="425" r:id="rId7"/>
    <p:sldId id="426" r:id="rId8"/>
    <p:sldId id="427" r:id="rId9"/>
    <p:sldId id="428" r:id="rId10"/>
    <p:sldId id="429" r:id="rId11"/>
    <p:sldId id="430" r:id="rId12"/>
    <p:sldId id="431" r:id="rId13"/>
    <p:sldId id="432" r:id="rId14"/>
    <p:sldId id="433" r:id="rId15"/>
    <p:sldId id="434" r:id="rId16"/>
    <p:sldId id="435" r:id="rId17"/>
    <p:sldId id="436" r:id="rId18"/>
    <p:sldId id="437" r:id="rId19"/>
    <p:sldId id="438" r:id="rId20"/>
    <p:sldId id="439" r:id="rId21"/>
    <p:sldId id="440" r:id="rId22"/>
    <p:sldId id="441" r:id="rId23"/>
    <p:sldId id="443" r:id="rId24"/>
    <p:sldId id="444" r:id="rId25"/>
    <p:sldId id="445" r:id="rId26"/>
    <p:sldId id="446" r:id="rId27"/>
    <p:sldId id="447" r:id="rId28"/>
    <p:sldId id="448" r:id="rId29"/>
    <p:sldId id="449" r:id="rId30"/>
    <p:sldId id="450" r:id="rId31"/>
    <p:sldId id="451" r:id="rId32"/>
    <p:sldId id="452" r:id="rId33"/>
    <p:sldId id="453" r:id="rId34"/>
    <p:sldId id="454" r:id="rId35"/>
    <p:sldId id="455" r:id="rId36"/>
    <p:sldId id="456" r:id="rId37"/>
    <p:sldId id="457" r:id="rId38"/>
    <p:sldId id="458" r:id="rId39"/>
    <p:sldId id="459" r:id="rId40"/>
    <p:sldId id="460" r:id="rId41"/>
    <p:sldId id="461" r:id="rId42"/>
    <p:sldId id="462" r:id="rId43"/>
    <p:sldId id="463" r:id="rId44"/>
    <p:sldId id="464" r:id="rId45"/>
    <p:sldId id="465" r:id="rId46"/>
    <p:sldId id="422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115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45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10555A-5A35-47AC-90DE-54164EB42B0B}" type="datetimeFigureOut">
              <a:rPr lang="en-IN" smtClean="0"/>
              <a:t>27-11-2024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299A2B-2DEA-46DC-A0A3-57D0D3700AF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847967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D1F7B-0C96-49B7-BB03-29AB0B73B640}" type="datetimeFigureOut">
              <a:rPr lang="en-IN" smtClean="0"/>
              <a:t>27-11-2024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83F58-AF5F-4FE2-9C7E-DA9D3F7CC1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18430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D1F7B-0C96-49B7-BB03-29AB0B73B640}" type="datetimeFigureOut">
              <a:rPr lang="en-IN" smtClean="0"/>
              <a:t>27-11-2024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83F58-AF5F-4FE2-9C7E-DA9D3F7CC1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359617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D1F7B-0C96-49B7-BB03-29AB0B73B640}" type="datetimeFigureOut">
              <a:rPr lang="en-IN" smtClean="0"/>
              <a:t>27-11-2024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83F58-AF5F-4FE2-9C7E-DA9D3F7CC1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970021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D1F7B-0C96-49B7-BB03-29AB0B73B640}" type="datetimeFigureOut">
              <a:rPr lang="en-IN" smtClean="0"/>
              <a:t>27-11-2024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83F58-AF5F-4FE2-9C7E-DA9D3F7CC1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058958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D1F7B-0C96-49B7-BB03-29AB0B73B640}" type="datetimeFigureOut">
              <a:rPr lang="en-IN" smtClean="0"/>
              <a:t>27-11-2024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83F58-AF5F-4FE2-9C7E-DA9D3F7CC1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362826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D1F7B-0C96-49B7-BB03-29AB0B73B640}" type="datetimeFigureOut">
              <a:rPr lang="en-IN" smtClean="0"/>
              <a:t>27-11-2024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83F58-AF5F-4FE2-9C7E-DA9D3F7CC1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867504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D1F7B-0C96-49B7-BB03-29AB0B73B640}" type="datetimeFigureOut">
              <a:rPr lang="en-IN" smtClean="0"/>
              <a:t>27-11-2024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83F58-AF5F-4FE2-9C7E-DA9D3F7CC1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175875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D1F7B-0C96-49B7-BB03-29AB0B73B640}" type="datetimeFigureOut">
              <a:rPr lang="en-IN" smtClean="0"/>
              <a:t>27-11-2024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83F58-AF5F-4FE2-9C7E-DA9D3F7CC1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465590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D1F7B-0C96-49B7-BB03-29AB0B73B640}" type="datetimeFigureOut">
              <a:rPr lang="en-IN" smtClean="0"/>
              <a:t>27-11-2024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83F58-AF5F-4FE2-9C7E-DA9D3F7CC1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874713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D1F7B-0C96-49B7-BB03-29AB0B73B640}" type="datetimeFigureOut">
              <a:rPr lang="en-IN" smtClean="0"/>
              <a:t>27-11-2024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83F58-AF5F-4FE2-9C7E-DA9D3F7CC1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006913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D1F7B-0C96-49B7-BB03-29AB0B73B640}" type="datetimeFigureOut">
              <a:rPr lang="en-IN" smtClean="0"/>
              <a:t>27-11-2024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83F58-AF5F-4FE2-9C7E-DA9D3F7CC1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067758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/>
            </a:gs>
            <a:gs pos="58000">
              <a:schemeClr val="accent2"/>
            </a:gs>
            <a:gs pos="100000">
              <a:schemeClr val="accent2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DD1F7B-0C96-49B7-BB03-29AB0B73B640}" type="datetimeFigureOut">
              <a:rPr lang="en-IN" smtClean="0"/>
              <a:t>27-11-2024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B83F58-AF5F-4FE2-9C7E-DA9D3F7CC1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455102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4" name="Rectangle 2"/>
          <p:cNvSpPr txBox="1">
            <a:spLocks/>
          </p:cNvSpPr>
          <p:nvPr/>
        </p:nvSpPr>
        <p:spPr>
          <a:xfrm>
            <a:off x="330708" y="1792224"/>
            <a:ext cx="11676888" cy="204825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altLang="en-US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/>
            </a:r>
            <a:br>
              <a:rPr lang="en-GB" altLang="en-US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GB" altLang="en-US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Shoreline site set-up, logistical and decontamination issues</a:t>
            </a:r>
          </a:p>
        </p:txBody>
      </p:sp>
    </p:spTree>
    <p:extLst>
      <p:ext uri="{BB962C8B-B14F-4D97-AF65-F5344CB8AC3E}">
        <p14:creationId xmlns:p14="http://schemas.microsoft.com/office/powerpoint/2010/main" val="3674839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84632" y="78581"/>
            <a:ext cx="11420856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CA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Supply Chain </a:t>
            </a:r>
            <a:r>
              <a:rPr lang="en-CA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Symbol" panose="05050102010706020507" pitchFamily="18" charset="2"/>
              </a:rPr>
              <a:t></a:t>
            </a:r>
            <a:r>
              <a:rPr lang="en-CA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Support Branch  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274320" y="1639887"/>
            <a:ext cx="5984748" cy="365448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Arial" panose="020B0604020202020204" pitchFamily="34" charset="0"/>
              <a:buNone/>
            </a:pPr>
            <a:r>
              <a:rPr lang="en-US" altLang="en-US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Facilities unit</a:t>
            </a:r>
          </a:p>
          <a:p>
            <a:pPr lvl="1"/>
            <a:r>
              <a:rPr lang="en-US" alt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Sets up and maintains facilities </a:t>
            </a:r>
          </a:p>
          <a:p>
            <a:pPr lvl="1"/>
            <a:r>
              <a:rPr lang="en-US" alt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Provides managers for base and camps</a:t>
            </a:r>
          </a:p>
          <a:p>
            <a:pPr lvl="1"/>
            <a:r>
              <a:rPr lang="en-US" alt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Provides facility security and maintenance services (sanitation, lighting, clean-up, decontamination supplies)</a:t>
            </a:r>
          </a:p>
          <a:p>
            <a:endParaRPr lang="en-CA" altLang="en-US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7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9594" y="1701006"/>
            <a:ext cx="457200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6"/>
          <p:cNvSpPr txBox="1">
            <a:spLocks noChangeArrowheads="1"/>
          </p:cNvSpPr>
          <p:nvPr/>
        </p:nvSpPr>
        <p:spPr bwMode="auto">
          <a:xfrm>
            <a:off x="9553956" y="4914106"/>
            <a:ext cx="1417638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fr-CA" altLang="en-US" sz="800" dirty="0">
                <a:solidFill>
                  <a:schemeClr val="bg1"/>
                </a:solidFill>
                <a:latin typeface="Tahoma" panose="020B0604030504040204" pitchFamily="34" charset="0"/>
              </a:rPr>
              <a:t>Source: </a:t>
            </a:r>
            <a:r>
              <a:rPr lang="fr-CA" altLang="en-US" sz="800" dirty="0" err="1">
                <a:solidFill>
                  <a:schemeClr val="bg1"/>
                </a:solidFill>
                <a:latin typeface="Tahoma" panose="020B0604030504040204" pitchFamily="34" charset="0"/>
              </a:rPr>
              <a:t>Korea</a:t>
            </a:r>
            <a:r>
              <a:rPr lang="fr-CA" altLang="en-US" sz="800" dirty="0">
                <a:solidFill>
                  <a:schemeClr val="bg1"/>
                </a:solidFill>
                <a:latin typeface="Tahoma" panose="020B0604030504040204" pitchFamily="34" charset="0"/>
              </a:rPr>
              <a:t> </a:t>
            </a:r>
            <a:r>
              <a:rPr lang="fr-CA" altLang="en-US" sz="800" dirty="0" err="1">
                <a:solidFill>
                  <a:schemeClr val="bg1"/>
                </a:solidFill>
                <a:latin typeface="Tahoma" panose="020B0604030504040204" pitchFamily="34" charset="0"/>
              </a:rPr>
              <a:t>Coast</a:t>
            </a:r>
            <a:r>
              <a:rPr lang="fr-CA" altLang="en-US" sz="800" dirty="0">
                <a:solidFill>
                  <a:schemeClr val="bg1"/>
                </a:solidFill>
                <a:latin typeface="Tahoma" panose="020B0604030504040204" pitchFamily="34" charset="0"/>
              </a:rPr>
              <a:t> </a:t>
            </a:r>
            <a:r>
              <a:rPr lang="fr-CA" altLang="en-US" sz="800" dirty="0" err="1">
                <a:solidFill>
                  <a:schemeClr val="bg1"/>
                </a:solidFill>
                <a:latin typeface="Tahoma" panose="020B0604030504040204" pitchFamily="34" charset="0"/>
              </a:rPr>
              <a:t>Guard</a:t>
            </a:r>
            <a:endParaRPr lang="en-CA" altLang="en-US" sz="800" dirty="0">
              <a:solidFill>
                <a:schemeClr val="bg1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3385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130175"/>
            <a:ext cx="11393424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CA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Supply Chain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959644" y="958056"/>
            <a:ext cx="9354312" cy="52181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just">
              <a:buFont typeface="Arial" panose="020B0604020202020204" pitchFamily="34" charset="0"/>
              <a:buNone/>
            </a:pPr>
            <a:r>
              <a:rPr lang="en-US" altLang="en-US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Ground support </a:t>
            </a:r>
          </a:p>
          <a:p>
            <a:pPr lvl="1" algn="just"/>
            <a:r>
              <a:rPr lang="en-US" alt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Arranges for and documents the fueling and maintenance of ground resources</a:t>
            </a:r>
          </a:p>
          <a:p>
            <a:pPr lvl="1" algn="just"/>
            <a:r>
              <a:rPr lang="en-US" alt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Arranges for transportation of personnel, supplies, food and equipment</a:t>
            </a:r>
          </a:p>
        </p:txBody>
      </p:sp>
      <p:pic>
        <p:nvPicPr>
          <p:cNvPr id="7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6201" y="3459163"/>
            <a:ext cx="3889375" cy="2605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389" y="3459163"/>
            <a:ext cx="3457575" cy="2592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6"/>
          <p:cNvSpPr txBox="1">
            <a:spLocks noChangeArrowheads="1"/>
          </p:cNvSpPr>
          <p:nvPr/>
        </p:nvSpPr>
        <p:spPr bwMode="auto">
          <a:xfrm>
            <a:off x="2116201" y="3459163"/>
            <a:ext cx="1417638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fr-CA" altLang="en-US" sz="80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Source: Korea Coast Guard</a:t>
            </a:r>
            <a:endParaRPr lang="en-CA" altLang="en-US" sz="800">
              <a:solidFill>
                <a:srgbClr val="00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TextBox 6"/>
          <p:cNvSpPr txBox="1">
            <a:spLocks noChangeArrowheads="1"/>
          </p:cNvSpPr>
          <p:nvPr/>
        </p:nvSpPr>
        <p:spPr bwMode="auto">
          <a:xfrm>
            <a:off x="7034276" y="5805488"/>
            <a:ext cx="14732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fr-CA" altLang="en-US" sz="80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Source: Korea Coast Guard</a:t>
            </a:r>
            <a:endParaRPr lang="en-CA" altLang="en-US" sz="800">
              <a:solidFill>
                <a:srgbClr val="00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3959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130175"/>
            <a:ext cx="11365992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CA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Staging </a:t>
            </a:r>
            <a:r>
              <a:rPr lang="en-CA" altLang="en-US" sz="4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</a:t>
            </a:r>
            <a:r>
              <a:rPr lang="en-CA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rea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060704" y="1626531"/>
            <a:ext cx="9646920" cy="407018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en-CA" alt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Temporary location where equipment, personnel and other resources are staged while waiting for tactical assignments</a:t>
            </a:r>
          </a:p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en-CA" alt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Strategically located to supply the response operations</a:t>
            </a:r>
          </a:p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en-CA" alt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Typically close to response operations (may be limited by access to property, physical geography, etc.)</a:t>
            </a:r>
          </a:p>
        </p:txBody>
      </p:sp>
    </p:spTree>
    <p:extLst>
      <p:ext uri="{BB962C8B-B14F-4D97-AF65-F5344CB8AC3E}">
        <p14:creationId xmlns:p14="http://schemas.microsoft.com/office/powerpoint/2010/main" val="777962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130175"/>
            <a:ext cx="11411712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CA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Staging Area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124712" y="1639887"/>
            <a:ext cx="9811512" cy="52181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CA" alt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Requires a large, flat area with access for equipment such as boats, heavy machinery, spill equipment, rest facilities, parking area, etc.</a:t>
            </a:r>
          </a:p>
          <a:p>
            <a:pPr algn="just"/>
            <a:r>
              <a:rPr lang="en-CA" alt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 decontamination area where oiled personnel and equipment can be cleaned/disposed of</a:t>
            </a:r>
          </a:p>
        </p:txBody>
      </p:sp>
    </p:spTree>
    <p:extLst>
      <p:ext uri="{BB962C8B-B14F-4D97-AF65-F5344CB8AC3E}">
        <p14:creationId xmlns:p14="http://schemas.microsoft.com/office/powerpoint/2010/main" val="2188833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84632" y="73301"/>
            <a:ext cx="11530584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Staging</a:t>
            </a:r>
          </a:p>
        </p:txBody>
      </p:sp>
      <p:pic>
        <p:nvPicPr>
          <p:cNvPr id="6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8861" y="941388"/>
            <a:ext cx="6842125" cy="513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2828861" y="977520"/>
            <a:ext cx="844550" cy="214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fr-CA" altLang="en-US" sz="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Source: ITOPF</a:t>
            </a:r>
            <a:endParaRPr lang="en-CA" altLang="en-US" sz="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8631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84632" y="0"/>
            <a:ext cx="11411712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en-US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Daily Briefing</a:t>
            </a:r>
          </a:p>
        </p:txBody>
      </p:sp>
      <p:pic>
        <p:nvPicPr>
          <p:cNvPr id="6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2027" y="1125538"/>
            <a:ext cx="6492875" cy="4868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7827265" y="1125538"/>
            <a:ext cx="1417637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fr-CA" altLang="en-US" sz="800" dirty="0">
                <a:latin typeface="Tahoma" panose="020B0604030504040204" pitchFamily="34" charset="0"/>
              </a:rPr>
              <a:t>Source: </a:t>
            </a:r>
            <a:r>
              <a:rPr lang="fr-CA" altLang="en-US" sz="800" dirty="0" err="1">
                <a:latin typeface="Tahoma" panose="020B0604030504040204" pitchFamily="34" charset="0"/>
              </a:rPr>
              <a:t>Korea</a:t>
            </a:r>
            <a:r>
              <a:rPr lang="fr-CA" altLang="en-US" sz="800" dirty="0">
                <a:latin typeface="Tahoma" panose="020B0604030504040204" pitchFamily="34" charset="0"/>
              </a:rPr>
              <a:t> </a:t>
            </a:r>
            <a:r>
              <a:rPr lang="fr-CA" altLang="en-US" sz="800" dirty="0" err="1">
                <a:latin typeface="Tahoma" panose="020B0604030504040204" pitchFamily="34" charset="0"/>
              </a:rPr>
              <a:t>Coast</a:t>
            </a:r>
            <a:r>
              <a:rPr lang="fr-CA" altLang="en-US" sz="800" dirty="0">
                <a:latin typeface="Tahoma" panose="020B0604030504040204" pitchFamily="34" charset="0"/>
              </a:rPr>
              <a:t> </a:t>
            </a:r>
            <a:r>
              <a:rPr lang="fr-CA" altLang="en-US" sz="800" dirty="0" err="1">
                <a:latin typeface="Tahoma" panose="020B0604030504040204" pitchFamily="34" charset="0"/>
              </a:rPr>
              <a:t>Guard</a:t>
            </a:r>
            <a:endParaRPr lang="en-CA" altLang="en-US" sz="800" dirty="0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4487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130175"/>
            <a:ext cx="11411712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CA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Staging</a:t>
            </a:r>
          </a:p>
        </p:txBody>
      </p:sp>
      <p:pic>
        <p:nvPicPr>
          <p:cNvPr id="6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4363" y="896793"/>
            <a:ext cx="5727700" cy="520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7464426" y="5883131"/>
            <a:ext cx="1417637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fr-CA" altLang="en-US" sz="800">
                <a:solidFill>
                  <a:schemeClr val="bg1"/>
                </a:solidFill>
                <a:latin typeface="Tahoma" panose="020B0604030504040204" pitchFamily="34" charset="0"/>
              </a:rPr>
              <a:t>Source: Korea Coast Guard</a:t>
            </a:r>
            <a:endParaRPr lang="en-CA" altLang="en-US" sz="800">
              <a:solidFill>
                <a:schemeClr val="bg1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8023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4" name="Content Placeholder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6988"/>
            <a:ext cx="6035040" cy="3671888"/>
          </a:xfrm>
          <a:prstGeom prst="rect">
            <a:avLst/>
          </a:prstGeom>
        </p:spPr>
      </p:pic>
      <p:pic>
        <p:nvPicPr>
          <p:cNvPr id="6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5040" y="-26988"/>
            <a:ext cx="6156960" cy="36852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644900"/>
            <a:ext cx="6035040" cy="3240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6"/>
          <p:cNvSpPr txBox="1">
            <a:spLocks noChangeArrowheads="1"/>
          </p:cNvSpPr>
          <p:nvPr/>
        </p:nvSpPr>
        <p:spPr bwMode="auto">
          <a:xfrm>
            <a:off x="3419475" y="6667500"/>
            <a:ext cx="1417638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fr-CA" altLang="en-US" sz="800">
                <a:solidFill>
                  <a:schemeClr val="bg1"/>
                </a:solidFill>
                <a:latin typeface="Tahoma" panose="020B0604030504040204" pitchFamily="34" charset="0"/>
              </a:rPr>
              <a:t>Source: Korea Coast Guard</a:t>
            </a:r>
            <a:endParaRPr lang="en-CA" altLang="en-US" sz="800">
              <a:solidFill>
                <a:schemeClr val="bg1"/>
              </a:solidFill>
              <a:latin typeface="Tahoma" panose="020B0604030504040204" pitchFamily="34" charset="0"/>
            </a:endParaRPr>
          </a:p>
        </p:txBody>
      </p:sp>
      <p:pic>
        <p:nvPicPr>
          <p:cNvPr id="9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5041" y="3644900"/>
            <a:ext cx="6156960" cy="323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42672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130175"/>
            <a:ext cx="11411712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CA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Decontamination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316736" y="1264666"/>
            <a:ext cx="9345168" cy="52181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CA" altLang="en-US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Part of the Health and safety plan</a:t>
            </a:r>
          </a:p>
          <a:p>
            <a:pPr algn="just"/>
            <a:r>
              <a:rPr lang="en-CA" altLang="en-US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Critical for the health and safety of response personnel </a:t>
            </a:r>
          </a:p>
          <a:p>
            <a:pPr algn="just"/>
            <a:r>
              <a:rPr lang="en-CA" altLang="en-US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Critical to avoid secondary contamination by response personnel or other spill vehicles and vessels </a:t>
            </a:r>
          </a:p>
          <a:p>
            <a:pPr algn="just"/>
            <a:r>
              <a:rPr lang="en-CA" altLang="en-US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Logistics procures the </a:t>
            </a:r>
            <a:r>
              <a:rPr lang="en-CA" altLang="en-US" sz="32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decon</a:t>
            </a:r>
            <a:r>
              <a:rPr lang="en-CA" altLang="en-US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supplies and equipment</a:t>
            </a:r>
          </a:p>
        </p:txBody>
      </p:sp>
    </p:spTree>
    <p:extLst>
      <p:ext uri="{BB962C8B-B14F-4D97-AF65-F5344CB8AC3E}">
        <p14:creationId xmlns:p14="http://schemas.microsoft.com/office/powerpoint/2010/main" val="4019478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2"/>
          <p:cNvSpPr txBox="1">
            <a:spLocks/>
          </p:cNvSpPr>
          <p:nvPr/>
        </p:nvSpPr>
        <p:spPr>
          <a:xfrm>
            <a:off x="502920" y="102321"/>
            <a:ext cx="11375136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Decontamination</a:t>
            </a:r>
          </a:p>
        </p:txBody>
      </p:sp>
      <p:sp>
        <p:nvSpPr>
          <p:cNvPr id="6" name="Rectangle 4"/>
          <p:cNvSpPr txBox="1">
            <a:spLocks/>
          </p:cNvSpPr>
          <p:nvPr/>
        </p:nvSpPr>
        <p:spPr>
          <a:xfrm>
            <a:off x="1874520" y="1135658"/>
            <a:ext cx="7200900" cy="4537075"/>
          </a:xfrm>
          <a:prstGeom prst="rect">
            <a:avLst/>
          </a:prstGeom>
        </p:spPr>
        <p:txBody>
          <a:bodyPr vert="horz" lIns="91440" tIns="45720" rIns="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GB" altLang="en-US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Personnel</a:t>
            </a:r>
          </a:p>
          <a:p>
            <a:pPr lvl="1"/>
            <a:r>
              <a:rPr lang="en-GB" altLang="en-US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Vessels</a:t>
            </a:r>
          </a:p>
          <a:p>
            <a:pPr lvl="1"/>
            <a:r>
              <a:rPr lang="en-GB" altLang="en-US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Vehicles, i.e. trucks, ATVs</a:t>
            </a:r>
          </a:p>
          <a:p>
            <a:pPr lvl="1"/>
            <a:r>
              <a:rPr lang="en-GB" altLang="en-US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Heavy equipment</a:t>
            </a:r>
          </a:p>
          <a:p>
            <a:pPr lvl="1"/>
            <a:r>
              <a:rPr lang="en-GB" altLang="en-US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Spill equipment</a:t>
            </a:r>
          </a:p>
          <a:p>
            <a:pPr lvl="2" indent="-430213">
              <a:buFont typeface="Wingdings" panose="05000000000000000000" pitchFamily="2" charset="2"/>
              <a:buChar char="ü"/>
            </a:pPr>
            <a:r>
              <a:rPr lang="en-GB" alt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Skimmers</a:t>
            </a:r>
          </a:p>
          <a:p>
            <a:pPr lvl="2" indent="-430213">
              <a:buFont typeface="Wingdings" panose="05000000000000000000" pitchFamily="2" charset="2"/>
              <a:buChar char="ü"/>
            </a:pPr>
            <a:r>
              <a:rPr lang="en-GB" alt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Boom</a:t>
            </a:r>
          </a:p>
          <a:p>
            <a:pPr lvl="2" indent="-430213">
              <a:buFont typeface="Wingdings" panose="05000000000000000000" pitchFamily="2" charset="2"/>
              <a:buChar char="ü"/>
            </a:pPr>
            <a:r>
              <a:rPr lang="en-GB" alt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Pumps/hoses</a:t>
            </a:r>
          </a:p>
          <a:p>
            <a:pPr lvl="2" indent="-430213">
              <a:buFont typeface="Wingdings" panose="05000000000000000000" pitchFamily="2" charset="2"/>
              <a:buChar char="ü"/>
            </a:pPr>
            <a:r>
              <a:rPr lang="en-GB" alt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Storage tanks</a:t>
            </a:r>
          </a:p>
          <a:p>
            <a:pPr lvl="1"/>
            <a:endParaRPr lang="en-GB" altLang="en-US" sz="3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1726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2"/>
          <p:cNvSpPr txBox="1">
            <a:spLocks/>
          </p:cNvSpPr>
          <p:nvPr/>
        </p:nvSpPr>
        <p:spPr>
          <a:xfrm>
            <a:off x="457200" y="130175"/>
            <a:ext cx="11365992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Objective</a:t>
            </a:r>
          </a:p>
        </p:txBody>
      </p:sp>
      <p:sp>
        <p:nvSpPr>
          <p:cNvPr id="8" name="Rectangle 3"/>
          <p:cNvSpPr txBox="1">
            <a:spLocks/>
          </p:cNvSpPr>
          <p:nvPr/>
        </p:nvSpPr>
        <p:spPr>
          <a:xfrm>
            <a:off x="1956371" y="1984248"/>
            <a:ext cx="8279257" cy="297954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altLang="en-US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 understand the operational aspects of shoreline site set-up including logistical and decontamination issues.</a:t>
            </a:r>
            <a:endParaRPr lang="en-GB" altLang="en-US" sz="3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endParaRPr lang="en-US" altLang="en-US" sz="3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endParaRPr lang="en-US" altLang="en-US" sz="3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endParaRPr lang="en-US" altLang="en-US" sz="3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endParaRPr lang="en-US" altLang="en-US" sz="3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endParaRPr lang="fr-FR" altLang="en-US" sz="3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5323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130175"/>
            <a:ext cx="11384280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CA" altLang="en-US" sz="4000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Decon</a:t>
            </a:r>
            <a:r>
              <a:rPr lang="en-CA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Plan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2100072" y="1342749"/>
            <a:ext cx="8607552" cy="52181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CA" alt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Description and location of </a:t>
            </a:r>
            <a:r>
              <a:rPr lang="en-CA" alt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decon</a:t>
            </a:r>
            <a:r>
              <a:rPr lang="en-CA" alt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facilities</a:t>
            </a:r>
          </a:p>
          <a:p>
            <a:pPr algn="just">
              <a:lnSpc>
                <a:spcPct val="150000"/>
              </a:lnSpc>
            </a:pPr>
            <a:r>
              <a:rPr lang="en-CA" alt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List of </a:t>
            </a:r>
            <a:r>
              <a:rPr lang="en-CA" alt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decon</a:t>
            </a:r>
            <a:r>
              <a:rPr lang="en-CA" alt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equipment required</a:t>
            </a:r>
          </a:p>
          <a:p>
            <a:pPr algn="just"/>
            <a:r>
              <a:rPr lang="en-CA" alt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PPE for the personnel doing the </a:t>
            </a:r>
            <a:r>
              <a:rPr lang="en-CA" alt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decon</a:t>
            </a:r>
            <a:endParaRPr lang="en-CA" altLang="en-US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en-CA" alt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Decon</a:t>
            </a:r>
            <a:r>
              <a:rPr lang="en-CA" alt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procedures for specific materials</a:t>
            </a:r>
          </a:p>
          <a:p>
            <a:pPr algn="just"/>
            <a:r>
              <a:rPr lang="en-CA" alt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Procedures to prevent secondary contamination</a:t>
            </a:r>
          </a:p>
          <a:p>
            <a:pPr algn="just"/>
            <a:r>
              <a:rPr lang="en-CA" alt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Procedures to prevent secondary contamination for personnel removing oiled PPE</a:t>
            </a:r>
          </a:p>
          <a:p>
            <a:pPr algn="just"/>
            <a:endParaRPr lang="en-CA" altLang="en-US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endParaRPr lang="en-CA" altLang="en-US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3474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130175"/>
            <a:ext cx="11411712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CA" altLang="en-US" sz="4000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Decon</a:t>
            </a:r>
            <a:r>
              <a:rPr lang="en-CA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Plan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981200" y="1840738"/>
            <a:ext cx="8229600" cy="52181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CA" alt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Safe disposal methods for various materials that cannot be decontaminated, i.e. disposal coveralls, gloves, sorbents</a:t>
            </a:r>
          </a:p>
          <a:p>
            <a:pPr algn="just">
              <a:buFont typeface="Arial" panose="020B0604020202020204" pitchFamily="34" charset="0"/>
              <a:buNone/>
            </a:pPr>
            <a:endParaRPr lang="en-CA" altLang="en-US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en-CA" alt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Revisions for changes in site conditions</a:t>
            </a:r>
          </a:p>
          <a:p>
            <a:pPr algn="just"/>
            <a:endParaRPr lang="en-CA" altLang="en-US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endParaRPr lang="en-CA" altLang="en-US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6067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130175"/>
            <a:ext cx="11402568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CA" altLang="en-US" sz="4000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Decon</a:t>
            </a:r>
            <a:r>
              <a:rPr lang="en-CA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Facilities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984248" y="1085719"/>
            <a:ext cx="8229600" cy="52181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CA" alt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Decon</a:t>
            </a:r>
            <a:r>
              <a:rPr lang="en-CA" alt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should be done in stages, moving either from a cold zone (clean, support), through a warm zone (contamination) to a hot zone (exclusion) or vice versa</a:t>
            </a:r>
          </a:p>
        </p:txBody>
      </p:sp>
      <p:sp>
        <p:nvSpPr>
          <p:cNvPr id="7" name="Right Arrow 6">
            <a:extLst/>
          </p:cNvPr>
          <p:cNvSpPr/>
          <p:nvPr/>
        </p:nvSpPr>
        <p:spPr>
          <a:xfrm>
            <a:off x="3369501" y="3152648"/>
            <a:ext cx="5040312" cy="7921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CA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Right Arrow 7">
            <a:extLst/>
          </p:cNvPr>
          <p:cNvSpPr/>
          <p:nvPr/>
        </p:nvSpPr>
        <p:spPr>
          <a:xfrm rot="10800000">
            <a:off x="3369501" y="4592511"/>
            <a:ext cx="5040312" cy="7921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CA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TextBox 8">
            <a:extLst/>
          </p:cNvPr>
          <p:cNvSpPr txBox="1"/>
          <p:nvPr/>
        </p:nvSpPr>
        <p:spPr>
          <a:xfrm>
            <a:off x="3440938" y="4016248"/>
            <a:ext cx="4824413" cy="461963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defRPr/>
            </a:pPr>
            <a:r>
              <a:rPr lang="en-CA" altLang="en-US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Tahoma" panose="020B0604030504040204" pitchFamily="34" charset="0"/>
                <a:cs typeface="Tahoma" panose="020B0604030504040204" pitchFamily="34" charset="0"/>
              </a:rPr>
              <a:t>Hot</a:t>
            </a:r>
            <a:r>
              <a:rPr lang="en-CA" altLang="en-US">
                <a:ea typeface="Tahoma" panose="020B0604030504040204" pitchFamily="34" charset="0"/>
                <a:cs typeface="Tahoma" panose="020B0604030504040204" pitchFamily="34" charset="0"/>
              </a:rPr>
              <a:t>		</a:t>
            </a:r>
            <a:r>
              <a:rPr lang="en-CA" altLang="en-US">
                <a:solidFill>
                  <a:srgbClr val="FFC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Tahoma" panose="020B0604030504040204" pitchFamily="34" charset="0"/>
                <a:cs typeface="Tahoma" panose="020B0604030504040204" pitchFamily="34" charset="0"/>
              </a:rPr>
              <a:t>Warm</a:t>
            </a:r>
            <a:r>
              <a:rPr lang="en-CA" altLang="en-US">
                <a:solidFill>
                  <a:srgbClr val="FFC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	</a:t>
            </a:r>
            <a:r>
              <a:rPr lang="en-CA" altLang="en-US">
                <a:ea typeface="Tahoma" panose="020B0604030504040204" pitchFamily="34" charset="0"/>
                <a:cs typeface="Tahoma" panose="020B0604030504040204" pitchFamily="34" charset="0"/>
              </a:rPr>
              <a:t> 	</a:t>
            </a:r>
            <a:r>
              <a:rPr lang="en-CA" altLang="en-US">
                <a:effectLst>
                  <a:outerShdw blurRad="38100" dist="38100" dir="2700000" algn="tl">
                    <a:srgbClr val="C0C0C0"/>
                  </a:outerShdw>
                </a:effectLst>
                <a:ea typeface="Tahoma" panose="020B0604030504040204" pitchFamily="34" charset="0"/>
                <a:cs typeface="Tahoma" panose="020B0604030504040204" pitchFamily="34" charset="0"/>
              </a:rPr>
              <a:t>    </a:t>
            </a:r>
            <a:r>
              <a:rPr lang="en-CA" altLang="en-US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Tahoma" panose="020B0604030504040204" pitchFamily="34" charset="0"/>
                <a:cs typeface="Tahoma" panose="020B0604030504040204" pitchFamily="34" charset="0"/>
              </a:rPr>
              <a:t>Cold</a:t>
            </a:r>
          </a:p>
        </p:txBody>
      </p:sp>
    </p:spTree>
    <p:extLst>
      <p:ext uri="{BB962C8B-B14F-4D97-AF65-F5344CB8AC3E}">
        <p14:creationId xmlns:p14="http://schemas.microsoft.com/office/powerpoint/2010/main" val="800295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7566" y="1377675"/>
            <a:ext cx="6529388" cy="4357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468312" y="-20638"/>
            <a:ext cx="11300015" cy="7858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Decontamination Facilities</a:t>
            </a: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8136954" y="1306238"/>
            <a:ext cx="2506662" cy="4430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GB" altLang="en-US" sz="2400" dirty="0">
                <a:solidFill>
                  <a:srgbClr val="FF0000"/>
                </a:solidFill>
                <a:latin typeface="Tahoma" panose="020B0604030504040204" pitchFamily="34" charset="0"/>
              </a:rPr>
              <a:t>Hot Zone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GB" altLang="en-US" sz="1400" dirty="0">
                <a:solidFill>
                  <a:srgbClr val="3366CC"/>
                </a:solidFill>
                <a:latin typeface="Tahoma" panose="020B0604030504040204" pitchFamily="34" charset="0"/>
              </a:rPr>
              <a:t>Dirty/work area: all oil stays in this zone</a:t>
            </a:r>
          </a:p>
          <a:p>
            <a:pPr>
              <a:spcBef>
                <a:spcPct val="0"/>
              </a:spcBef>
              <a:buFontTx/>
              <a:buNone/>
            </a:pPr>
            <a:endParaRPr lang="en-GB" altLang="en-US" sz="1400" dirty="0">
              <a:solidFill>
                <a:srgbClr val="3366CC"/>
              </a:solidFill>
              <a:latin typeface="Tahoma" panose="020B0604030504040204" pitchFamily="34" charset="0"/>
            </a:endParaRPr>
          </a:p>
          <a:p>
            <a:pPr>
              <a:spcBef>
                <a:spcPct val="0"/>
              </a:spcBef>
              <a:buFontTx/>
              <a:buNone/>
            </a:pPr>
            <a:endParaRPr lang="en-GB" altLang="en-US" sz="1400" dirty="0">
              <a:solidFill>
                <a:srgbClr val="3366CC"/>
              </a:solidFill>
              <a:latin typeface="Tahoma" panose="020B0604030504040204" pitchFamily="34" charset="0"/>
            </a:endParaRPr>
          </a:p>
          <a:p>
            <a:pPr>
              <a:spcBef>
                <a:spcPct val="0"/>
              </a:spcBef>
              <a:buFontTx/>
              <a:buNone/>
            </a:pPr>
            <a:endParaRPr lang="en-GB" altLang="en-US" sz="1400" dirty="0">
              <a:solidFill>
                <a:srgbClr val="3366CC"/>
              </a:solidFill>
              <a:latin typeface="Tahoma" panose="020B0604030504040204" pitchFamily="34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GB" altLang="en-US" sz="2400" dirty="0">
                <a:solidFill>
                  <a:srgbClr val="00B050"/>
                </a:solidFill>
                <a:latin typeface="Tahoma" panose="020B0604030504040204" pitchFamily="34" charset="0"/>
              </a:rPr>
              <a:t>Warm Zone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GB" altLang="en-US" sz="1400" dirty="0">
                <a:solidFill>
                  <a:srgbClr val="3366CC"/>
                </a:solidFill>
                <a:latin typeface="Tahoma" panose="020B0604030504040204" pitchFamily="34" charset="0"/>
              </a:rPr>
              <a:t>Clean down area: Controlled entrance/exits with decontamination</a:t>
            </a:r>
          </a:p>
          <a:p>
            <a:pPr>
              <a:spcBef>
                <a:spcPct val="0"/>
              </a:spcBef>
              <a:buFontTx/>
              <a:buNone/>
            </a:pPr>
            <a:endParaRPr lang="en-GB" altLang="en-US" sz="1400" dirty="0">
              <a:solidFill>
                <a:srgbClr val="3366CC"/>
              </a:solidFill>
              <a:latin typeface="Tahoma" panose="020B0604030504040204" pitchFamily="34" charset="0"/>
            </a:endParaRPr>
          </a:p>
          <a:p>
            <a:pPr>
              <a:spcBef>
                <a:spcPct val="0"/>
              </a:spcBef>
              <a:buFontTx/>
              <a:buNone/>
            </a:pPr>
            <a:endParaRPr lang="en-GB" altLang="en-US" sz="1400" dirty="0">
              <a:solidFill>
                <a:srgbClr val="3366CC"/>
              </a:solidFill>
              <a:latin typeface="Tahoma" panose="020B0604030504040204" pitchFamily="34" charset="0"/>
            </a:endParaRPr>
          </a:p>
          <a:p>
            <a:pPr>
              <a:spcBef>
                <a:spcPct val="0"/>
              </a:spcBef>
              <a:buFontTx/>
              <a:buNone/>
            </a:pPr>
            <a:endParaRPr lang="en-GB" altLang="en-US" sz="1400" dirty="0">
              <a:solidFill>
                <a:srgbClr val="3366CC"/>
              </a:solidFill>
              <a:latin typeface="Tahoma" panose="020B0604030504040204" pitchFamily="34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GB" altLang="en-US" sz="2400" dirty="0">
                <a:solidFill>
                  <a:srgbClr val="3366CC"/>
                </a:solidFill>
                <a:latin typeface="Tahoma" panose="020B0604030504040204" pitchFamily="34" charset="0"/>
              </a:rPr>
              <a:t>Cold Zone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GB" altLang="en-US" sz="1400" dirty="0">
                <a:solidFill>
                  <a:srgbClr val="3366CC"/>
                </a:solidFill>
                <a:latin typeface="Tahoma" panose="020B0604030504040204" pitchFamily="34" charset="0"/>
              </a:rPr>
              <a:t>Waste removal vehicles can enter to remove collected waste from temporary storage sites</a:t>
            </a:r>
            <a:endParaRPr lang="en-GB" altLang="en-US" sz="1400" dirty="0">
              <a:solidFill>
                <a:srgbClr val="FFC000"/>
              </a:solidFill>
              <a:latin typeface="Tahoma" panose="020B0604030504040204" pitchFamily="34" charset="0"/>
            </a:endParaRPr>
          </a:p>
        </p:txBody>
      </p:sp>
      <p:sp>
        <p:nvSpPr>
          <p:cNvPr id="8" name="TextBox 6"/>
          <p:cNvSpPr txBox="1">
            <a:spLocks noChangeArrowheads="1"/>
          </p:cNvSpPr>
          <p:nvPr/>
        </p:nvSpPr>
        <p:spPr bwMode="auto">
          <a:xfrm>
            <a:off x="7327329" y="5519463"/>
            <a:ext cx="809625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fr-CA" altLang="en-US" sz="800" dirty="0">
                <a:solidFill>
                  <a:schemeClr val="bg1"/>
                </a:solidFill>
                <a:latin typeface="Tahoma" panose="020B0604030504040204" pitchFamily="34" charset="0"/>
              </a:rPr>
              <a:t>Source: OSRL</a:t>
            </a:r>
            <a:endParaRPr lang="en-CA" altLang="en-US" sz="800" dirty="0">
              <a:solidFill>
                <a:schemeClr val="bg1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3737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re 1"/>
          <p:cNvSpPr txBox="1">
            <a:spLocks/>
          </p:cNvSpPr>
          <p:nvPr/>
        </p:nvSpPr>
        <p:spPr>
          <a:xfrm>
            <a:off x="457200" y="130175"/>
            <a:ext cx="11384280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altLang="en-US" sz="4000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Typical</a:t>
            </a:r>
            <a:r>
              <a:rPr lang="fr-FR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fr-FR" altLang="en-US" sz="4000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</a:t>
            </a:r>
            <a:r>
              <a:rPr lang="fr-FR" altLang="en-US" sz="4000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econ</a:t>
            </a:r>
            <a:r>
              <a:rPr lang="fr-FR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fr-FR" altLang="en-US" sz="4000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</a:t>
            </a:r>
            <a:r>
              <a:rPr lang="fr-FR" altLang="en-US" sz="4000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ayout</a:t>
            </a:r>
            <a:endParaRPr lang="fr-FR" altLang="en-US" sz="4000" b="1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6" name="Content Placeholder 3" descr="decontamination zon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39" b="15839"/>
          <a:stretch>
            <a:fillRect/>
          </a:stretch>
        </p:blipFill>
        <p:spPr>
          <a:xfrm>
            <a:off x="1974342" y="973773"/>
            <a:ext cx="7950200" cy="5041900"/>
          </a:xfrm>
          <a:prstGeom prst="rect">
            <a:avLst/>
          </a:prstGeom>
        </p:spPr>
      </p:pic>
      <p:sp>
        <p:nvSpPr>
          <p:cNvPr id="7" name="TextBox 6">
            <a:extLst/>
          </p:cNvPr>
          <p:cNvSpPr txBox="1"/>
          <p:nvPr/>
        </p:nvSpPr>
        <p:spPr>
          <a:xfrm>
            <a:off x="8879396" y="5928905"/>
            <a:ext cx="1366837" cy="3079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1400" dirty="0">
                <a:latin typeface="+mn-lt"/>
                <a:ea typeface="MS PGothic" charset="0"/>
                <a:cs typeface="MS PGothic" charset="0"/>
              </a:rPr>
              <a:t>Source: OSRL</a:t>
            </a:r>
          </a:p>
        </p:txBody>
      </p:sp>
    </p:spTree>
    <p:extLst>
      <p:ext uri="{BB962C8B-B14F-4D97-AF65-F5344CB8AC3E}">
        <p14:creationId xmlns:p14="http://schemas.microsoft.com/office/powerpoint/2010/main" val="3114876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130175"/>
            <a:ext cx="11338560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CA" altLang="en-US" sz="4000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Decon</a:t>
            </a:r>
            <a:r>
              <a:rPr lang="en-CA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CA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Symbol" panose="05050102010706020507" pitchFamily="18" charset="2"/>
              </a:rPr>
              <a:t></a:t>
            </a:r>
            <a:r>
              <a:rPr lang="en-CA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Personnel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865376" y="1342749"/>
            <a:ext cx="8522208" cy="52181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CA" altLang="en-US" sz="32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Decon</a:t>
            </a:r>
            <a:r>
              <a:rPr lang="en-CA" altLang="en-US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facilities set up for responders </a:t>
            </a:r>
          </a:p>
          <a:p>
            <a:pPr lvl="1" indent="-420688" algn="just">
              <a:buFont typeface="Wingdings" panose="05000000000000000000" pitchFamily="2" charset="2"/>
              <a:buChar char="ü"/>
            </a:pPr>
            <a:r>
              <a:rPr lang="en-CA" alt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Remove oiled PPE in a controlled environment</a:t>
            </a:r>
          </a:p>
          <a:p>
            <a:pPr lvl="1" indent="-420688" algn="just">
              <a:buFont typeface="Wingdings" panose="05000000000000000000" pitchFamily="2" charset="2"/>
              <a:buChar char="ü"/>
            </a:pPr>
            <a:r>
              <a:rPr lang="en-CA" alt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Washing facilities</a:t>
            </a:r>
          </a:p>
          <a:p>
            <a:pPr lvl="1" indent="-420688" algn="just">
              <a:buFont typeface="Wingdings" panose="05000000000000000000" pitchFamily="2" charset="2"/>
              <a:buChar char="ü"/>
            </a:pPr>
            <a:r>
              <a:rPr lang="en-CA" alt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Storage facilities for cleaned PPE and clean clothing </a:t>
            </a:r>
          </a:p>
          <a:p>
            <a:pPr lvl="1" indent="-420688" algn="just">
              <a:buFont typeface="Wingdings" panose="05000000000000000000" pitchFamily="2" charset="2"/>
              <a:buChar char="ü"/>
            </a:pPr>
            <a:r>
              <a:rPr lang="en-CA" alt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Waste facilities for disposable PPE</a:t>
            </a:r>
          </a:p>
          <a:p>
            <a:pPr algn="just"/>
            <a:endParaRPr lang="en-CA" altLang="en-US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en-CA" altLang="en-US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Proper </a:t>
            </a:r>
            <a:r>
              <a:rPr lang="en-CA" altLang="en-US" sz="32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decon</a:t>
            </a:r>
            <a:r>
              <a:rPr lang="en-CA" altLang="en-US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facilities for PPE means it stays in good </a:t>
            </a:r>
            <a:r>
              <a:rPr lang="en-CA" altLang="en-US" sz="32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conditon</a:t>
            </a:r>
            <a:r>
              <a:rPr lang="en-CA" altLang="en-US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longer, is more cost effective and reduces strain on the supply chain</a:t>
            </a:r>
          </a:p>
        </p:txBody>
      </p:sp>
    </p:spTree>
    <p:extLst>
      <p:ext uri="{BB962C8B-B14F-4D97-AF65-F5344CB8AC3E}">
        <p14:creationId xmlns:p14="http://schemas.microsoft.com/office/powerpoint/2010/main" val="2631392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130175"/>
            <a:ext cx="11365992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CA" altLang="en-US" sz="4000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Decon</a:t>
            </a:r>
            <a:r>
              <a:rPr lang="en-CA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CA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Symbol" panose="05050102010706020507" pitchFamily="18" charset="2"/>
              </a:rPr>
              <a:t></a:t>
            </a:r>
            <a:r>
              <a:rPr lang="en-CA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Personnel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505712" y="1160187"/>
            <a:ext cx="9180576" cy="52181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Font typeface="Arial" panose="020B0604020202020204" pitchFamily="34" charset="0"/>
              <a:buNone/>
            </a:pPr>
            <a:endParaRPr lang="en-US" altLang="en-US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en-US" alt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Avoid contamination contact</a:t>
            </a:r>
          </a:p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en-US" alt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Practice good hygiene and decontamination procedures</a:t>
            </a:r>
          </a:p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en-US" alt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Understand the product characteristics and use PPE appropriately</a:t>
            </a:r>
          </a:p>
          <a:p>
            <a:pPr algn="just">
              <a:buFont typeface="Arial" panose="020B0604020202020204" pitchFamily="34" charset="0"/>
              <a:buNone/>
            </a:pPr>
            <a:endParaRPr lang="en-US" altLang="en-US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>
              <a:buFont typeface="Arial" panose="020B0604020202020204" pitchFamily="34" charset="0"/>
              <a:buNone/>
            </a:pPr>
            <a:endParaRPr lang="en-CA" altLang="en-US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2506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130175"/>
            <a:ext cx="11338560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CA" altLang="en-US" sz="4000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Decon</a:t>
            </a:r>
            <a:r>
              <a:rPr lang="en-CA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CA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Symbol" panose="05050102010706020507" pitchFamily="18" charset="2"/>
              </a:rPr>
              <a:t></a:t>
            </a:r>
            <a:r>
              <a:rPr lang="en-CA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Personnel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207008" y="896793"/>
            <a:ext cx="9619488" cy="52181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just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CA" altLang="en-US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Important for personnel to use proper PPE and </a:t>
            </a:r>
            <a:r>
              <a:rPr lang="en-CA" altLang="en-US" sz="32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decon</a:t>
            </a:r>
            <a:r>
              <a:rPr lang="en-CA" altLang="en-US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procedures to avoid:</a:t>
            </a:r>
          </a:p>
          <a:p>
            <a:pPr lvl="1" algn="just">
              <a:lnSpc>
                <a:spcPct val="100000"/>
              </a:lnSpc>
            </a:pPr>
            <a:r>
              <a:rPr lang="en-US" alt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Inhalation </a:t>
            </a:r>
            <a:r>
              <a:rPr lang="en-US" alt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Symbol" panose="05050102010706020507" pitchFamily="18" charset="2"/>
              </a:rPr>
              <a:t></a:t>
            </a:r>
            <a:r>
              <a:rPr lang="en-US" alt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Respiratory protection during initial response (</a:t>
            </a:r>
            <a:r>
              <a:rPr lang="en-US" altLang="en-US" sz="28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vapours</a:t>
            </a:r>
            <a:r>
              <a:rPr lang="en-US" alt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 and while pressure washing (mists)</a:t>
            </a:r>
          </a:p>
          <a:p>
            <a:pPr lvl="1" algn="just">
              <a:lnSpc>
                <a:spcPct val="100000"/>
              </a:lnSpc>
            </a:pPr>
            <a:r>
              <a:rPr lang="en-US" alt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Ingestion </a:t>
            </a:r>
            <a:r>
              <a:rPr lang="en-US" alt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Symbol" panose="05050102010706020507" pitchFamily="18" charset="2"/>
              </a:rPr>
              <a:t></a:t>
            </a:r>
            <a:r>
              <a:rPr lang="en-US" alt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Wash up prior to eating and drinking (smoking)</a:t>
            </a:r>
          </a:p>
          <a:p>
            <a:pPr lvl="1" algn="just">
              <a:lnSpc>
                <a:spcPct val="100000"/>
              </a:lnSpc>
            </a:pPr>
            <a:r>
              <a:rPr lang="en-US" alt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Aspiration </a:t>
            </a:r>
            <a:r>
              <a:rPr lang="en-US" alt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Symbol" panose="05050102010706020507" pitchFamily="18" charset="2"/>
              </a:rPr>
              <a:t></a:t>
            </a:r>
            <a:r>
              <a:rPr lang="en-US" alt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Fall into product and or during mist generation</a:t>
            </a:r>
          </a:p>
          <a:p>
            <a:pPr lvl="1" algn="just">
              <a:lnSpc>
                <a:spcPct val="100000"/>
              </a:lnSpc>
            </a:pPr>
            <a:r>
              <a:rPr lang="en-US" alt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Absorption </a:t>
            </a:r>
            <a:r>
              <a:rPr lang="en-US" alt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Symbol" panose="05050102010706020507" pitchFamily="18" charset="2"/>
              </a:rPr>
              <a:t></a:t>
            </a:r>
            <a:r>
              <a:rPr lang="en-US" alt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Direct skin contact usually through improper glove/sleeve interface</a:t>
            </a:r>
          </a:p>
          <a:p>
            <a:pPr lvl="1" algn="just">
              <a:lnSpc>
                <a:spcPct val="150000"/>
              </a:lnSpc>
            </a:pPr>
            <a:endParaRPr lang="en-CA" altLang="en-US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696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130175"/>
            <a:ext cx="11338560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en-US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Control Entrance/Exit</a:t>
            </a:r>
          </a:p>
        </p:txBody>
      </p:sp>
      <p:pic>
        <p:nvPicPr>
          <p:cNvPr id="6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6056" y="960438"/>
            <a:ext cx="6719887" cy="5041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2736056" y="5786438"/>
            <a:ext cx="874712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fr-CA" altLang="en-US" sz="800" dirty="0">
                <a:solidFill>
                  <a:schemeClr val="bg1"/>
                </a:solidFill>
                <a:latin typeface="Tahoma" panose="020B0604030504040204" pitchFamily="34" charset="0"/>
              </a:rPr>
              <a:t>Source: CEDRE</a:t>
            </a:r>
            <a:endParaRPr lang="en-CA" altLang="en-US" sz="800" dirty="0">
              <a:solidFill>
                <a:schemeClr val="bg1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0410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4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992" y="1620835"/>
            <a:ext cx="5825305" cy="38754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8297" y="1634714"/>
            <a:ext cx="5186558" cy="38893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5535172" y="5308183"/>
            <a:ext cx="873125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fr-CA" altLang="en-US" sz="800" dirty="0">
                <a:solidFill>
                  <a:schemeClr val="bg1"/>
                </a:solidFill>
                <a:latin typeface="Tahoma" panose="020B0604030504040204" pitchFamily="34" charset="0"/>
              </a:rPr>
              <a:t>Source: CEDRE</a:t>
            </a:r>
            <a:endParaRPr lang="en-CA" altLang="en-US" sz="800" dirty="0">
              <a:solidFill>
                <a:schemeClr val="bg1"/>
              </a:solidFill>
              <a:latin typeface="Tahoma" panose="020B0604030504040204" pitchFamily="34" charset="0"/>
            </a:endParaRPr>
          </a:p>
        </p:txBody>
      </p:sp>
      <p:sp>
        <p:nvSpPr>
          <p:cNvPr id="8" name="TextBox 6"/>
          <p:cNvSpPr txBox="1">
            <a:spLocks noChangeArrowheads="1"/>
          </p:cNvSpPr>
          <p:nvPr/>
        </p:nvSpPr>
        <p:spPr bwMode="auto">
          <a:xfrm>
            <a:off x="10066092" y="5322062"/>
            <a:ext cx="1528763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fr-CA" altLang="en-US" sz="800" dirty="0">
                <a:solidFill>
                  <a:schemeClr val="bg1"/>
                </a:solidFill>
                <a:latin typeface="Tahoma" panose="020B0604030504040204" pitchFamily="34" charset="0"/>
              </a:rPr>
              <a:t>Source: </a:t>
            </a:r>
            <a:r>
              <a:rPr lang="fr-CA" altLang="en-US" sz="800" dirty="0" err="1">
                <a:solidFill>
                  <a:schemeClr val="bg1"/>
                </a:solidFill>
                <a:latin typeface="Tahoma" panose="020B0604030504040204" pitchFamily="34" charset="0"/>
              </a:rPr>
              <a:t>Swedish</a:t>
            </a:r>
            <a:r>
              <a:rPr lang="fr-CA" altLang="en-US" sz="800" dirty="0">
                <a:solidFill>
                  <a:schemeClr val="bg1"/>
                </a:solidFill>
                <a:latin typeface="Tahoma" panose="020B0604030504040204" pitchFamily="34" charset="0"/>
              </a:rPr>
              <a:t> </a:t>
            </a:r>
            <a:r>
              <a:rPr lang="fr-CA" altLang="en-US" sz="800" dirty="0" err="1">
                <a:solidFill>
                  <a:schemeClr val="bg1"/>
                </a:solidFill>
                <a:latin typeface="Tahoma" panose="020B0604030504040204" pitchFamily="34" charset="0"/>
              </a:rPr>
              <a:t>Coast</a:t>
            </a:r>
            <a:r>
              <a:rPr lang="fr-CA" altLang="en-US" sz="800" dirty="0">
                <a:solidFill>
                  <a:schemeClr val="bg1"/>
                </a:solidFill>
                <a:latin typeface="Tahoma" panose="020B0604030504040204" pitchFamily="34" charset="0"/>
              </a:rPr>
              <a:t> </a:t>
            </a:r>
            <a:r>
              <a:rPr lang="fr-CA" altLang="en-US" sz="800" dirty="0" err="1">
                <a:solidFill>
                  <a:schemeClr val="bg1"/>
                </a:solidFill>
                <a:latin typeface="Tahoma" panose="020B0604030504040204" pitchFamily="34" charset="0"/>
              </a:rPr>
              <a:t>Guard</a:t>
            </a:r>
            <a:endParaRPr lang="en-CA" altLang="en-US" sz="800" dirty="0">
              <a:solidFill>
                <a:schemeClr val="bg1"/>
              </a:solidFill>
              <a:latin typeface="Tahoma" panose="020B0604030504040204" pitchFamily="34" charset="0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457200" y="130175"/>
            <a:ext cx="11338560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en-US" sz="4000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Decon</a:t>
            </a:r>
            <a:endParaRPr lang="en-US" altLang="en-US" sz="4000" b="1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432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130175"/>
            <a:ext cx="11457432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CA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Logistics</a:t>
            </a:r>
          </a:p>
        </p:txBody>
      </p:sp>
      <p:sp>
        <p:nvSpPr>
          <p:cNvPr id="6" name="Content Placeholder 2">
            <a:extLst/>
          </p:cNvPr>
          <p:cNvSpPr txBox="1">
            <a:spLocks/>
          </p:cNvSpPr>
          <p:nvPr/>
        </p:nvSpPr>
        <p:spPr>
          <a:xfrm>
            <a:off x="1878012" y="1420114"/>
            <a:ext cx="8435975" cy="52181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defRPr/>
            </a:pPr>
            <a:r>
              <a:rPr lang="en-CA" altLang="en-US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Provides the equipment and services allowing  the response effort to function on a daily basis.</a:t>
            </a:r>
          </a:p>
          <a:p>
            <a:pPr marL="0" indent="0" algn="just">
              <a:buFont typeface="Arial" panose="020B0604020202020204" pitchFamily="34" charset="0"/>
              <a:buNone/>
              <a:defRPr/>
            </a:pPr>
            <a:r>
              <a:rPr lang="en-CA" altLang="en-US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  <a:p>
            <a:pPr algn="just">
              <a:defRPr/>
            </a:pPr>
            <a:r>
              <a:rPr lang="en-CA" altLang="en-US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supply chain that logistics maintains keeps the spill response operations functioning.</a:t>
            </a:r>
            <a:endParaRPr lang="en-CA" altLang="en-US" sz="3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6998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130175"/>
            <a:ext cx="11256264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CA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Vehicles and Heavy </a:t>
            </a:r>
            <a:r>
              <a:rPr lang="en-CA" altLang="en-US" sz="4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</a:t>
            </a:r>
            <a:r>
              <a:rPr lang="en-CA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quipment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970532" y="1160187"/>
            <a:ext cx="8229600" cy="52181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CA" altLang="en-US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Important to avoid secondary contamination by vehicles.</a:t>
            </a:r>
          </a:p>
          <a:p>
            <a:pPr algn="just">
              <a:buFont typeface="Arial" panose="020B0604020202020204" pitchFamily="34" charset="0"/>
              <a:buNone/>
            </a:pPr>
            <a:endParaRPr lang="en-CA" altLang="en-US" sz="3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en-CA" altLang="en-US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Transport cleaning stations need to be set up to prevent oil from being transferred to roads or other public places.</a:t>
            </a:r>
          </a:p>
          <a:p>
            <a:pPr algn="just"/>
            <a:endParaRPr lang="en-CA" altLang="en-US" sz="3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en-CA" altLang="en-US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 lined containment area where vehicles can drive onto and be cleaned, including tyres.</a:t>
            </a:r>
          </a:p>
        </p:txBody>
      </p:sp>
    </p:spTree>
    <p:extLst>
      <p:ext uri="{BB962C8B-B14F-4D97-AF65-F5344CB8AC3E}">
        <p14:creationId xmlns:p14="http://schemas.microsoft.com/office/powerpoint/2010/main" val="1498308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130175"/>
            <a:ext cx="11411712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en-US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Decon</a:t>
            </a:r>
            <a:endParaRPr lang="en-US" altLang="en-US" b="1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6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5625" y="896793"/>
            <a:ext cx="3460750" cy="522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6951663" y="5929103"/>
            <a:ext cx="874712" cy="214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fr-CA" altLang="en-US" sz="800" dirty="0">
                <a:solidFill>
                  <a:schemeClr val="bg1"/>
                </a:solidFill>
                <a:latin typeface="Tahoma" panose="020B0604030504040204" pitchFamily="34" charset="0"/>
              </a:rPr>
              <a:t>Source: CEDRE</a:t>
            </a:r>
            <a:endParaRPr lang="en-CA" altLang="en-US" sz="800" dirty="0">
              <a:solidFill>
                <a:schemeClr val="bg1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9549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4" name="Picture 4" descr="F:\All Levels Last\Level 2\TERMINATION OF RESPONSE\Pics\untitled1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Box 3">
            <a:extLst/>
          </p:cNvPr>
          <p:cNvSpPr>
            <a:spLocks noChangeArrowheads="1"/>
          </p:cNvSpPr>
          <p:nvPr/>
        </p:nvSpPr>
        <p:spPr bwMode="auto">
          <a:xfrm>
            <a:off x="115299" y="88781"/>
            <a:ext cx="2161558" cy="416899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FFEBDB"/>
              </a:gs>
              <a:gs pos="64999">
                <a:srgbClr val="FFD0AA"/>
              </a:gs>
              <a:gs pos="100000">
                <a:srgbClr val="FFBE86"/>
              </a:gs>
            </a:gsLst>
            <a:lin ang="5400000" scaled="1"/>
          </a:gradFill>
          <a:ln w="9525">
            <a:solidFill>
              <a:srgbClr val="F69240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wrap="square" lIns="98847" tIns="49424" rIns="98847" bIns="49424">
            <a:spAutoFit/>
          </a:bodyPr>
          <a:lstStyle/>
          <a:p>
            <a:pPr defTabSz="914738">
              <a:defRPr/>
            </a:pPr>
            <a:r>
              <a:rPr lang="en-US" dirty="0">
                <a:solidFill>
                  <a:schemeClr val="dk1"/>
                </a:solidFill>
                <a:latin typeface="+mn-lt"/>
                <a:ea typeface="+mn-ea"/>
              </a:rPr>
              <a:t>Equipment Cleaning</a:t>
            </a:r>
          </a:p>
        </p:txBody>
      </p:sp>
    </p:spTree>
    <p:extLst>
      <p:ext uri="{BB962C8B-B14F-4D97-AF65-F5344CB8AC3E}">
        <p14:creationId xmlns:p14="http://schemas.microsoft.com/office/powerpoint/2010/main" val="2340809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130175"/>
            <a:ext cx="11420856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CA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Vessels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2052828" y="1342749"/>
            <a:ext cx="8229600" cy="52181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CA" alt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Oiled vessels must be kept in a “hot” area during spill operations that should be boomed to prevent contamination of clean areas.</a:t>
            </a:r>
          </a:p>
          <a:p>
            <a:pPr algn="just">
              <a:buFont typeface="Arial" panose="020B0604020202020204" pitchFamily="34" charset="0"/>
              <a:buNone/>
            </a:pPr>
            <a:endParaRPr lang="en-CA" altLang="en-US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en-CA" alt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Boom gates can be used to allow vessels to move between boomed areas.</a:t>
            </a:r>
          </a:p>
          <a:p>
            <a:pPr algn="just">
              <a:buFont typeface="Arial" panose="020B0604020202020204" pitchFamily="34" charset="0"/>
              <a:buNone/>
            </a:pPr>
            <a:endParaRPr lang="en-CA" altLang="en-US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en-CA" alt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Vessels must be decontaminated when ready to demobilize or move vessel to another location.</a:t>
            </a:r>
          </a:p>
        </p:txBody>
      </p:sp>
    </p:spTree>
    <p:extLst>
      <p:ext uri="{BB962C8B-B14F-4D97-AF65-F5344CB8AC3E}">
        <p14:creationId xmlns:p14="http://schemas.microsoft.com/office/powerpoint/2010/main" val="3026862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130175"/>
            <a:ext cx="11448288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CA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Vessels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152144" y="1721867"/>
            <a:ext cx="9518904" cy="241122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alt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Vessel washing stations can be set up with lined containment areas to clean hull and decks.</a:t>
            </a:r>
          </a:p>
          <a:p>
            <a:pPr>
              <a:buFont typeface="Arial" panose="020B0604020202020204" pitchFamily="34" charset="0"/>
              <a:buNone/>
            </a:pPr>
            <a:endParaRPr lang="en-CA" altLang="en-US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CA" alt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Oily wash water must be contained and collected.</a:t>
            </a:r>
          </a:p>
        </p:txBody>
      </p:sp>
    </p:spTree>
    <p:extLst>
      <p:ext uri="{BB962C8B-B14F-4D97-AF65-F5344CB8AC3E}">
        <p14:creationId xmlns:p14="http://schemas.microsoft.com/office/powerpoint/2010/main" val="1042475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8724" y="102321"/>
            <a:ext cx="11274552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altLang="en-US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Vessel-on-Water</a:t>
            </a:r>
            <a:endParaRPr lang="en-GB" altLang="en-US" b="1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6" name="Content Placeholder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555081" y="868939"/>
            <a:ext cx="7081837" cy="531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287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4" name="Picture 12" descr="F:\All Levels Last\Level 2\TERMINATION OF RESPONSE\Pics\untitled1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3378464"/>
            <a:ext cx="6019800" cy="33649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0" descr="F:\All Levels Last\Level 2\TERMINATION OF RESPONSE\Pics\untitled1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88" y="3474118"/>
            <a:ext cx="6145212" cy="3383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Box 6">
            <a:extLst/>
          </p:cNvPr>
          <p:cNvSpPr>
            <a:spLocks noChangeArrowheads="1"/>
          </p:cNvSpPr>
          <p:nvPr/>
        </p:nvSpPr>
        <p:spPr bwMode="auto">
          <a:xfrm>
            <a:off x="341862" y="6245263"/>
            <a:ext cx="2346474" cy="416254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FFEBDB"/>
              </a:gs>
              <a:gs pos="64999">
                <a:srgbClr val="FFD0AA"/>
              </a:gs>
              <a:gs pos="100000">
                <a:srgbClr val="FFBE86"/>
              </a:gs>
            </a:gsLst>
            <a:lin ang="5400000" scaled="1"/>
          </a:gradFill>
          <a:ln w="9525">
            <a:solidFill>
              <a:srgbClr val="F69240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wrap="square" lIns="98847" tIns="49424" rIns="98847" bIns="49424">
            <a:spAutoFit/>
          </a:bodyPr>
          <a:lstStyle/>
          <a:p>
            <a:pPr defTabSz="914738">
              <a:defRPr/>
            </a:pPr>
            <a:r>
              <a:rPr lang="en-GB" dirty="0">
                <a:solidFill>
                  <a:schemeClr val="dk1"/>
                </a:solidFill>
                <a:latin typeface="+mn-lt"/>
                <a:ea typeface="+mn-ea"/>
              </a:rPr>
              <a:t>Scraping oil from deck</a:t>
            </a:r>
          </a:p>
        </p:txBody>
      </p:sp>
      <p:pic>
        <p:nvPicPr>
          <p:cNvPr id="8" name="Picture 11" descr="F:\All Levels Last\Level 2\TERMINATION OF RESPONSE\Pics\untitled16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-18921"/>
            <a:ext cx="6019800" cy="3493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 Box 7">
            <a:extLst/>
          </p:cNvPr>
          <p:cNvSpPr>
            <a:spLocks noChangeArrowheads="1"/>
          </p:cNvSpPr>
          <p:nvPr/>
        </p:nvSpPr>
        <p:spPr bwMode="auto">
          <a:xfrm>
            <a:off x="6382856" y="2905044"/>
            <a:ext cx="2066639" cy="416254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FFEBDB"/>
              </a:gs>
              <a:gs pos="64999">
                <a:srgbClr val="FFD0AA"/>
              </a:gs>
              <a:gs pos="100000">
                <a:srgbClr val="FFBE86"/>
              </a:gs>
            </a:gsLst>
            <a:lin ang="5400000" scaled="1"/>
          </a:gradFill>
          <a:ln w="9525">
            <a:solidFill>
              <a:srgbClr val="F69240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lIns="98847" tIns="49424" rIns="98847" bIns="49424">
            <a:spAutoFit/>
          </a:bodyPr>
          <a:lstStyle>
            <a:lvl1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defRPr/>
            </a:pPr>
            <a:r>
              <a:rPr lang="en-GB" altLang="en-US">
                <a:solidFill>
                  <a:srgbClr val="000000"/>
                </a:solidFill>
                <a:latin typeface="Calibri" panose="020F0502020204030204" pitchFamily="34" charset="0"/>
              </a:rPr>
              <a:t>Adding sand….</a:t>
            </a:r>
          </a:p>
        </p:txBody>
      </p:sp>
      <p:sp>
        <p:nvSpPr>
          <p:cNvPr id="10" name="Text Box 8">
            <a:extLst/>
          </p:cNvPr>
          <p:cNvSpPr>
            <a:spLocks noChangeArrowheads="1"/>
          </p:cNvSpPr>
          <p:nvPr/>
        </p:nvSpPr>
        <p:spPr bwMode="auto">
          <a:xfrm>
            <a:off x="408385" y="2905044"/>
            <a:ext cx="3816926" cy="416254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FFEBDB"/>
              </a:gs>
              <a:gs pos="64999">
                <a:srgbClr val="FFD0AA"/>
              </a:gs>
              <a:gs pos="100000">
                <a:srgbClr val="FFBE86"/>
              </a:gs>
            </a:gsLst>
            <a:lin ang="5400000" scaled="1"/>
          </a:gradFill>
          <a:ln w="9525">
            <a:solidFill>
              <a:srgbClr val="F69240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lIns="98847" tIns="49424" rIns="98847" bIns="49424">
            <a:spAutoFit/>
          </a:bodyPr>
          <a:lstStyle/>
          <a:p>
            <a:pPr defTabSz="914738">
              <a:defRPr/>
            </a:pPr>
            <a:r>
              <a:rPr lang="en-GB" dirty="0">
                <a:solidFill>
                  <a:schemeClr val="dk1"/>
                </a:solidFill>
                <a:latin typeface="+mn-lt"/>
                <a:ea typeface="+mn-ea"/>
              </a:rPr>
              <a:t>Heavily oiled ships</a:t>
            </a:r>
          </a:p>
        </p:txBody>
      </p:sp>
      <p:pic>
        <p:nvPicPr>
          <p:cNvPr id="11" name="Picture 9" descr="F:\All Levels Last\Level 2\TERMINATION OF RESPONSE\Pics\untitled14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88" y="0"/>
            <a:ext cx="6145212" cy="3493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 Box 8">
            <a:extLst/>
          </p:cNvPr>
          <p:cNvSpPr>
            <a:spLocks noChangeArrowheads="1"/>
          </p:cNvSpPr>
          <p:nvPr/>
        </p:nvSpPr>
        <p:spPr bwMode="auto">
          <a:xfrm>
            <a:off x="343340" y="2815041"/>
            <a:ext cx="2152972" cy="416254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FFEBDB"/>
              </a:gs>
              <a:gs pos="64999">
                <a:srgbClr val="FFD0AA"/>
              </a:gs>
              <a:gs pos="100000">
                <a:srgbClr val="FFBE86"/>
              </a:gs>
            </a:gsLst>
            <a:lin ang="5400000" scaled="1"/>
          </a:gradFill>
          <a:ln w="9525">
            <a:solidFill>
              <a:srgbClr val="F69240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wrap="square" lIns="98847" tIns="49424" rIns="98847" bIns="49424">
            <a:spAutoFit/>
          </a:bodyPr>
          <a:lstStyle/>
          <a:p>
            <a:pPr defTabSz="914738">
              <a:defRPr/>
            </a:pPr>
            <a:r>
              <a:rPr lang="en-GB" dirty="0">
                <a:solidFill>
                  <a:schemeClr val="dk1"/>
                </a:solidFill>
                <a:latin typeface="+mn-lt"/>
                <a:ea typeface="+mn-ea"/>
              </a:rPr>
              <a:t>Heavily oiled ships</a:t>
            </a:r>
          </a:p>
        </p:txBody>
      </p:sp>
    </p:spTree>
    <p:extLst>
      <p:ext uri="{BB962C8B-B14F-4D97-AF65-F5344CB8AC3E}">
        <p14:creationId xmlns:p14="http://schemas.microsoft.com/office/powerpoint/2010/main" val="2338419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le 3"/>
          <p:cNvSpPr txBox="1">
            <a:spLocks/>
          </p:cNvSpPr>
          <p:nvPr/>
        </p:nvSpPr>
        <p:spPr>
          <a:xfrm>
            <a:off x="457200" y="-20638"/>
            <a:ext cx="11320272" cy="7858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altLang="en-US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Small </a:t>
            </a:r>
            <a:r>
              <a:rPr lang="en-GB" alt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</a:t>
            </a:r>
            <a:r>
              <a:rPr lang="en-GB" altLang="en-US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raft </a:t>
            </a:r>
            <a:r>
              <a:rPr lang="en-GB" altLang="en-US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</a:t>
            </a:r>
            <a:r>
              <a:rPr lang="en-GB" altLang="en-US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On Water</a:t>
            </a:r>
          </a:p>
        </p:txBody>
      </p:sp>
      <p:pic>
        <p:nvPicPr>
          <p:cNvPr id="6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9218" y="971485"/>
            <a:ext cx="6913563" cy="5199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48700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le 3"/>
          <p:cNvSpPr txBox="1">
            <a:spLocks/>
          </p:cNvSpPr>
          <p:nvPr/>
        </p:nvSpPr>
        <p:spPr>
          <a:xfrm>
            <a:off x="457200" y="-26988"/>
            <a:ext cx="11356848" cy="7858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altLang="en-US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Small Craft </a:t>
            </a:r>
            <a:r>
              <a:rPr lang="en-GB" altLang="en-US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</a:t>
            </a:r>
            <a:r>
              <a:rPr lang="en-GB" altLang="en-US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On land</a:t>
            </a:r>
          </a:p>
        </p:txBody>
      </p:sp>
      <p:pic>
        <p:nvPicPr>
          <p:cNvPr id="6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2536" y="993709"/>
            <a:ext cx="7847013" cy="5141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7403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3"/>
          <p:cNvSpPr txBox="1">
            <a:spLocks/>
          </p:cNvSpPr>
          <p:nvPr/>
        </p:nvSpPr>
        <p:spPr>
          <a:xfrm>
            <a:off x="689737" y="1025081"/>
            <a:ext cx="8229600" cy="452596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800"/>
              </a:spcAft>
            </a:pPr>
            <a:r>
              <a:rPr lang="en-GB" altLang="en-US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 beach supervisor is appointed </a:t>
            </a:r>
          </a:p>
          <a:p>
            <a:pPr>
              <a:spcAft>
                <a:spcPts val="1800"/>
              </a:spcAft>
            </a:pPr>
            <a:r>
              <a:rPr lang="en-GB" altLang="en-US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Work forces of max. 10 people</a:t>
            </a:r>
          </a:p>
          <a:p>
            <a:pPr>
              <a:spcAft>
                <a:spcPts val="1800"/>
              </a:spcAft>
            </a:pPr>
            <a:r>
              <a:rPr lang="en-GB" altLang="en-US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Team leader for each group</a:t>
            </a:r>
          </a:p>
          <a:p>
            <a:pPr>
              <a:spcAft>
                <a:spcPts val="1800"/>
              </a:spcAft>
            </a:pPr>
            <a:r>
              <a:rPr lang="en-GB" altLang="en-US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Team leaders refer to beach supervisor</a:t>
            </a:r>
          </a:p>
          <a:p>
            <a:pPr>
              <a:spcAft>
                <a:spcPts val="1800"/>
              </a:spcAft>
            </a:pPr>
            <a:r>
              <a:rPr lang="en-GB" altLang="en-US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Each team has special functions/beach section</a:t>
            </a:r>
          </a:p>
          <a:p>
            <a:pPr>
              <a:spcAft>
                <a:spcPts val="1800"/>
              </a:spcAft>
            </a:pPr>
            <a:r>
              <a:rPr lang="en-GB" altLang="en-US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Activities must be clearly defined</a:t>
            </a:r>
          </a:p>
        </p:txBody>
      </p:sp>
      <p:sp>
        <p:nvSpPr>
          <p:cNvPr id="6" name="Rectangle 2"/>
          <p:cNvSpPr txBox="1">
            <a:spLocks/>
          </p:cNvSpPr>
          <p:nvPr/>
        </p:nvSpPr>
        <p:spPr>
          <a:xfrm>
            <a:off x="0" y="130175"/>
            <a:ext cx="11868912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altLang="en-US" sz="36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Organization and </a:t>
            </a:r>
            <a:r>
              <a:rPr lang="en-GB" altLang="en-US" sz="3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</a:t>
            </a:r>
            <a:r>
              <a:rPr lang="en-GB" altLang="en-US" sz="36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asks of a Clean-up </a:t>
            </a:r>
            <a:r>
              <a:rPr lang="en-GB" altLang="en-US" sz="3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</a:t>
            </a:r>
            <a:r>
              <a:rPr lang="en-GB" altLang="en-US" sz="36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peration</a:t>
            </a:r>
          </a:p>
        </p:txBody>
      </p:sp>
    </p:spTree>
    <p:extLst>
      <p:ext uri="{BB962C8B-B14F-4D97-AF65-F5344CB8AC3E}">
        <p14:creationId xmlns:p14="http://schemas.microsoft.com/office/powerpoint/2010/main" val="2057568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457200" y="130175"/>
            <a:ext cx="11457432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CA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Logistics</a:t>
            </a:r>
          </a:p>
        </p:txBody>
      </p:sp>
      <p:sp>
        <p:nvSpPr>
          <p:cNvPr id="9" name="Espace réservé du contenu 2"/>
          <p:cNvSpPr txBox="1">
            <a:spLocks/>
          </p:cNvSpPr>
          <p:nvPr/>
        </p:nvSpPr>
        <p:spPr>
          <a:xfrm>
            <a:off x="2071116" y="1342749"/>
            <a:ext cx="8229600" cy="52181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en-US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Responsible for:</a:t>
            </a:r>
          </a:p>
          <a:p>
            <a:pPr lvl="1" indent="-420688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alt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Communications</a:t>
            </a:r>
          </a:p>
          <a:p>
            <a:pPr lvl="1" indent="-420688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alt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Medical support to incident personnel</a:t>
            </a:r>
          </a:p>
          <a:p>
            <a:pPr lvl="1" indent="-420688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alt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Food for incident personnel</a:t>
            </a:r>
          </a:p>
          <a:p>
            <a:pPr lvl="1" indent="-420688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alt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Supplies</a:t>
            </a:r>
          </a:p>
          <a:p>
            <a:pPr lvl="1" indent="-420688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alt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Facilities</a:t>
            </a:r>
          </a:p>
          <a:p>
            <a:pPr lvl="1" indent="-420688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alt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Ground support</a:t>
            </a:r>
            <a:endParaRPr lang="en-GB" altLang="en-US" sz="28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9851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3"/>
          <p:cNvSpPr txBox="1">
            <a:spLocks/>
          </p:cNvSpPr>
          <p:nvPr/>
        </p:nvSpPr>
        <p:spPr>
          <a:xfrm>
            <a:off x="1700784" y="1447546"/>
            <a:ext cx="8229600" cy="52181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spcAft>
                <a:spcPts val="1800"/>
              </a:spcAft>
            </a:pPr>
            <a:r>
              <a:rPr lang="en-GB" alt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Make record of all works carried out: report to beach supervisor.</a:t>
            </a:r>
          </a:p>
          <a:p>
            <a:pPr algn="just">
              <a:spcAft>
                <a:spcPts val="1800"/>
              </a:spcAft>
            </a:pPr>
            <a:r>
              <a:rPr lang="en-GB" alt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All personnel must wear protective work clothes and other safety equipment.</a:t>
            </a:r>
          </a:p>
          <a:p>
            <a:pPr algn="just">
              <a:spcAft>
                <a:spcPts val="1800"/>
              </a:spcAft>
            </a:pPr>
            <a:r>
              <a:rPr lang="en-GB" alt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Team leader responsible for team following safety and health regulations.</a:t>
            </a:r>
          </a:p>
        </p:txBody>
      </p:sp>
      <p:sp>
        <p:nvSpPr>
          <p:cNvPr id="6" name="Rectangle 2"/>
          <p:cNvSpPr txBox="1">
            <a:spLocks/>
          </p:cNvSpPr>
          <p:nvPr/>
        </p:nvSpPr>
        <p:spPr>
          <a:xfrm>
            <a:off x="457200" y="130175"/>
            <a:ext cx="11375136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Team Leader </a:t>
            </a:r>
            <a:r>
              <a:rPr lang="en-GB" altLang="en-US" sz="4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</a:t>
            </a:r>
            <a:r>
              <a:rPr lang="en-GB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uidelines</a:t>
            </a:r>
          </a:p>
        </p:txBody>
      </p:sp>
    </p:spTree>
    <p:extLst>
      <p:ext uri="{BB962C8B-B14F-4D97-AF65-F5344CB8AC3E}">
        <p14:creationId xmlns:p14="http://schemas.microsoft.com/office/powerpoint/2010/main" val="957071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3"/>
          <p:cNvSpPr txBox="1">
            <a:spLocks/>
          </p:cNvSpPr>
          <p:nvPr/>
        </p:nvSpPr>
        <p:spPr>
          <a:xfrm>
            <a:off x="1540002" y="1009610"/>
            <a:ext cx="9085326" cy="452596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GB" altLang="en-US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Provision of all equipment required</a:t>
            </a:r>
          </a:p>
          <a:p>
            <a:pPr algn="just"/>
            <a:r>
              <a:rPr lang="en-GB" altLang="en-US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Breaks, refreshments</a:t>
            </a:r>
          </a:p>
          <a:p>
            <a:pPr algn="just"/>
            <a:r>
              <a:rPr lang="en-GB" altLang="en-US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Control of all vehicle traffic</a:t>
            </a:r>
          </a:p>
          <a:p>
            <a:pPr algn="just"/>
            <a:r>
              <a:rPr lang="en-GB" altLang="en-US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Cleaning of all equipment after use and making ready for next day</a:t>
            </a:r>
          </a:p>
          <a:p>
            <a:pPr algn="just"/>
            <a:r>
              <a:rPr lang="en-GB" altLang="en-US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Ensuring that all personnel have received full operational safety briefing</a:t>
            </a:r>
          </a:p>
          <a:p>
            <a:pPr algn="just"/>
            <a:r>
              <a:rPr lang="en-GB" altLang="en-US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Keeping public at safe distance</a:t>
            </a:r>
          </a:p>
          <a:p>
            <a:pPr algn="just"/>
            <a:r>
              <a:rPr lang="en-GB" altLang="en-US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Contact with the mass media (if authorized)</a:t>
            </a:r>
          </a:p>
        </p:txBody>
      </p:sp>
      <p:sp>
        <p:nvSpPr>
          <p:cNvPr id="6" name="Rectangle 2"/>
          <p:cNvSpPr txBox="1">
            <a:spLocks/>
          </p:cNvSpPr>
          <p:nvPr/>
        </p:nvSpPr>
        <p:spPr>
          <a:xfrm>
            <a:off x="457200" y="130175"/>
            <a:ext cx="11402568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Beach Supervisor </a:t>
            </a:r>
            <a:r>
              <a:rPr lang="en-GB" altLang="en-US" sz="4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</a:t>
            </a:r>
            <a:r>
              <a:rPr lang="en-GB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uidelines</a:t>
            </a:r>
          </a:p>
        </p:txBody>
      </p:sp>
    </p:spTree>
    <p:extLst>
      <p:ext uri="{BB962C8B-B14F-4D97-AF65-F5344CB8AC3E}">
        <p14:creationId xmlns:p14="http://schemas.microsoft.com/office/powerpoint/2010/main" val="331812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3"/>
          <p:cNvSpPr txBox="1">
            <a:spLocks/>
          </p:cNvSpPr>
          <p:nvPr/>
        </p:nvSpPr>
        <p:spPr>
          <a:xfrm>
            <a:off x="1448244" y="1144886"/>
            <a:ext cx="9295511" cy="452596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Font typeface="Wingdings 3" panose="05040102010807070707" pitchFamily="18" charset="2"/>
              <a:buNone/>
            </a:pPr>
            <a:r>
              <a:rPr lang="en-GB" altLang="en-US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Beach supervisor must:</a:t>
            </a:r>
          </a:p>
          <a:p>
            <a:pPr algn="just"/>
            <a:r>
              <a:rPr lang="en-GB" alt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agree with OSC the acceptable cleaning status to be achieved;</a:t>
            </a:r>
          </a:p>
          <a:p>
            <a:pPr algn="just"/>
            <a:r>
              <a:rPr lang="en-GB" alt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specify tasks for each team;</a:t>
            </a:r>
          </a:p>
          <a:p>
            <a:pPr algn="just"/>
            <a:r>
              <a:rPr lang="en-GB" alt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outline procedures to be followed for each team;</a:t>
            </a:r>
          </a:p>
          <a:p>
            <a:pPr algn="just"/>
            <a:r>
              <a:rPr lang="en-GB" alt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specify equipment to be used;</a:t>
            </a:r>
          </a:p>
          <a:p>
            <a:pPr algn="just"/>
            <a:r>
              <a:rPr lang="en-GB" alt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designate vehicle traffic and storage areas;</a:t>
            </a:r>
          </a:p>
          <a:p>
            <a:pPr algn="just"/>
            <a:r>
              <a:rPr lang="en-GB" alt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define working periods;</a:t>
            </a:r>
          </a:p>
          <a:p>
            <a:pPr algn="just"/>
            <a:r>
              <a:rPr lang="en-GB" alt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ensure safety checklist is given to team leaders.</a:t>
            </a:r>
          </a:p>
        </p:txBody>
      </p:sp>
      <p:sp>
        <p:nvSpPr>
          <p:cNvPr id="6" name="Rectangle 2"/>
          <p:cNvSpPr txBox="1">
            <a:spLocks/>
          </p:cNvSpPr>
          <p:nvPr/>
        </p:nvSpPr>
        <p:spPr>
          <a:xfrm>
            <a:off x="457200" y="130175"/>
            <a:ext cx="11439144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Making an Operational </a:t>
            </a:r>
            <a:r>
              <a:rPr lang="en-GB" altLang="en-US" sz="4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</a:t>
            </a:r>
            <a:r>
              <a:rPr lang="en-GB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lan </a:t>
            </a:r>
          </a:p>
        </p:txBody>
      </p:sp>
    </p:spTree>
    <p:extLst>
      <p:ext uri="{BB962C8B-B14F-4D97-AF65-F5344CB8AC3E}">
        <p14:creationId xmlns:p14="http://schemas.microsoft.com/office/powerpoint/2010/main" val="2112334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3"/>
          <p:cNvSpPr txBox="1">
            <a:spLocks/>
          </p:cNvSpPr>
          <p:nvPr/>
        </p:nvSpPr>
        <p:spPr>
          <a:xfrm>
            <a:off x="2052828" y="1085719"/>
            <a:ext cx="8229600" cy="52181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200"/>
              </a:spcAft>
              <a:buFont typeface="Wingdings 3" panose="05040102010807070707" pitchFamily="18" charset="2"/>
              <a:buNone/>
            </a:pPr>
            <a:r>
              <a:rPr lang="en-GB" altLang="en-US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Beach supervisors and team leaders:</a:t>
            </a:r>
          </a:p>
          <a:p>
            <a:r>
              <a:rPr lang="en-GB" alt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Communication systems defined and checked</a:t>
            </a:r>
          </a:p>
          <a:p>
            <a:r>
              <a:rPr lang="en-GB" alt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Tools not left scattered on beach</a:t>
            </a:r>
          </a:p>
          <a:p>
            <a:r>
              <a:rPr lang="en-GB" alt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Routes for trucks defined</a:t>
            </a:r>
          </a:p>
          <a:p>
            <a:r>
              <a:rPr lang="en-GB" alt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All work areas illuminated during operations</a:t>
            </a:r>
          </a:p>
          <a:p>
            <a:r>
              <a:rPr lang="en-GB" alt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All personnel equipped with safety clothing</a:t>
            </a:r>
          </a:p>
          <a:p>
            <a:r>
              <a:rPr lang="en-GB" alt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All personnel briefed on safety hazards</a:t>
            </a:r>
          </a:p>
          <a:p>
            <a:r>
              <a:rPr lang="en-GB" alt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If explosion risk, all equipment is spark-free or explosion safe (e.g. motors, diesel engines)</a:t>
            </a:r>
          </a:p>
        </p:txBody>
      </p:sp>
      <p:sp>
        <p:nvSpPr>
          <p:cNvPr id="6" name="Rectangle 2"/>
          <p:cNvSpPr txBox="1">
            <a:spLocks/>
          </p:cNvSpPr>
          <p:nvPr/>
        </p:nvSpPr>
        <p:spPr>
          <a:xfrm>
            <a:off x="457200" y="130175"/>
            <a:ext cx="11420856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Health and Safety </a:t>
            </a:r>
            <a:r>
              <a:rPr lang="en-GB" altLang="en-US" sz="4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</a:t>
            </a:r>
            <a:r>
              <a:rPr lang="en-GB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equirements</a:t>
            </a:r>
          </a:p>
        </p:txBody>
      </p:sp>
    </p:spTree>
    <p:extLst>
      <p:ext uri="{BB962C8B-B14F-4D97-AF65-F5344CB8AC3E}">
        <p14:creationId xmlns:p14="http://schemas.microsoft.com/office/powerpoint/2010/main" val="636692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3"/>
          <p:cNvSpPr txBox="1">
            <a:spLocks/>
          </p:cNvSpPr>
          <p:nvPr/>
        </p:nvSpPr>
        <p:spPr>
          <a:xfrm>
            <a:off x="1773936" y="1085719"/>
            <a:ext cx="8229600" cy="52181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spcAft>
                <a:spcPts val="1200"/>
              </a:spcAft>
              <a:buFont typeface="Wingdings 3" panose="05040102010807070707" pitchFamily="18" charset="2"/>
              <a:buNone/>
            </a:pPr>
            <a:r>
              <a:rPr lang="en-GB" altLang="en-US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Team leaders and beach supervisors:</a:t>
            </a:r>
          </a:p>
          <a:p>
            <a:pPr algn="just">
              <a:spcAft>
                <a:spcPts val="1200"/>
              </a:spcAft>
            </a:pPr>
            <a:r>
              <a:rPr lang="en-GB" alt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If chemicals used, PPE must be available (eye washes, masks, etc.).</a:t>
            </a:r>
          </a:p>
          <a:p>
            <a:pPr algn="just">
              <a:spcAft>
                <a:spcPts val="1200"/>
              </a:spcAft>
            </a:pPr>
            <a:r>
              <a:rPr lang="en-GB" alt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Proper cleaning and maintenance of all equipment must be carried out.</a:t>
            </a:r>
          </a:p>
          <a:p>
            <a:pPr algn="just">
              <a:spcAft>
                <a:spcPts val="1200"/>
              </a:spcAft>
            </a:pPr>
            <a:r>
              <a:rPr lang="en-GB" alt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Familiarity with safety procedures in case of injury.</a:t>
            </a:r>
          </a:p>
          <a:p>
            <a:pPr algn="just">
              <a:spcAft>
                <a:spcPts val="1200"/>
              </a:spcAft>
            </a:pPr>
            <a:r>
              <a:rPr lang="en-GB" alt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Pump and skimmer personnel instructed about proper use and potential risks and hazards.</a:t>
            </a:r>
          </a:p>
        </p:txBody>
      </p:sp>
      <p:sp>
        <p:nvSpPr>
          <p:cNvPr id="6" name="Rectangle 6">
            <a:extLst/>
          </p:cNvPr>
          <p:cNvSpPr txBox="1">
            <a:spLocks noChangeArrowheads="1"/>
          </p:cNvSpPr>
          <p:nvPr/>
        </p:nvSpPr>
        <p:spPr>
          <a:xfrm>
            <a:off x="457200" y="130175"/>
            <a:ext cx="11393424" cy="561975"/>
          </a:xfrm>
          <a:prstGeom prst="rect">
            <a:avLst/>
          </a:prstGeom>
        </p:spPr>
        <p:txBody>
          <a:bodyPr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GB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Health and Safety </a:t>
            </a:r>
            <a:r>
              <a:rPr lang="en-GB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</a:t>
            </a:r>
            <a:r>
              <a:rPr lang="en-GB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equirements</a:t>
            </a:r>
            <a:endParaRPr lang="en-GB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598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130175"/>
            <a:ext cx="11457432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CA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Conclusions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703387" y="1440117"/>
            <a:ext cx="8785225" cy="521811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CA" alt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Logistics is critical to the response effort.</a:t>
            </a:r>
          </a:p>
          <a:p>
            <a:pPr algn="just"/>
            <a:r>
              <a:rPr lang="en-CA" alt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supply chain must maintained to avoid “bottlenecks” </a:t>
            </a:r>
            <a:r>
              <a:rPr lang="en-CA" alt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Symbol" panose="05050102010706020507" pitchFamily="18" charset="2"/>
              </a:rPr>
              <a:t></a:t>
            </a:r>
            <a:r>
              <a:rPr lang="en-CA" alt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even small breaks in this chain can suspend operations e.g. fuel or drinking water.</a:t>
            </a:r>
          </a:p>
          <a:p>
            <a:pPr algn="just"/>
            <a:r>
              <a:rPr lang="en-CA" alt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Staging and decontamination facilities are required immediately to allow personnel to safely leave the spill site and to maintain equipment.</a:t>
            </a:r>
          </a:p>
          <a:p>
            <a:pPr algn="just"/>
            <a:r>
              <a:rPr lang="en-GB" alt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Shoreline workers must understand their role and task and work </a:t>
            </a:r>
            <a:r>
              <a:rPr lang="en-GB" altLang="en-US" u="sng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together safely.</a:t>
            </a:r>
          </a:p>
          <a:p>
            <a:pPr algn="just"/>
            <a:endParaRPr lang="en-CA" altLang="en-US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2088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4" name="Text Box 4">
            <a:extLst/>
          </p:cNvPr>
          <p:cNvSpPr txBox="1">
            <a:spLocks noChangeArrowheads="1"/>
          </p:cNvSpPr>
          <p:nvPr/>
        </p:nvSpPr>
        <p:spPr bwMode="auto">
          <a:xfrm>
            <a:off x="394716" y="2622423"/>
            <a:ext cx="11402568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eaLnBrk="1" hangingPunct="1">
              <a:spcBef>
                <a:spcPct val="50000"/>
              </a:spcBef>
              <a:defRPr/>
            </a:pPr>
            <a:r>
              <a:rPr lang="en-GB" sz="4000" b="1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Any questions?</a:t>
            </a:r>
          </a:p>
        </p:txBody>
      </p:sp>
    </p:spTree>
    <p:extLst>
      <p:ext uri="{BB962C8B-B14F-4D97-AF65-F5344CB8AC3E}">
        <p14:creationId xmlns:p14="http://schemas.microsoft.com/office/powerpoint/2010/main" val="3798997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130175"/>
            <a:ext cx="11457432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CA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Logistics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514856" y="1160187"/>
            <a:ext cx="8964168" cy="52181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CA" altLang="en-US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Logistics ensures that the proper supplies and equipment are available.</a:t>
            </a:r>
          </a:p>
          <a:p>
            <a:pPr algn="just"/>
            <a:r>
              <a:rPr lang="en-CA" altLang="en-US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This is a major task and must be done in order for operations to begin.</a:t>
            </a:r>
          </a:p>
          <a:p>
            <a:pPr lvl="1" indent="-420688" algn="just">
              <a:buFont typeface="Wingdings" panose="05000000000000000000" pitchFamily="2" charset="2"/>
              <a:buChar char="ü"/>
            </a:pPr>
            <a:r>
              <a:rPr lang="en-CA" alt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Example: Personnel need PPE before work can begin.</a:t>
            </a:r>
          </a:p>
          <a:p>
            <a:pPr lvl="1" indent="-420688" algn="just">
              <a:buFont typeface="Wingdings" panose="05000000000000000000" pitchFamily="2" charset="2"/>
              <a:buChar char="ü"/>
            </a:pPr>
            <a:r>
              <a:rPr lang="en-CA" alt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Example: Vessels need to refuel regularly to continue operations.</a:t>
            </a:r>
          </a:p>
          <a:p>
            <a:pPr lvl="1" indent="-420688" algn="just">
              <a:buFont typeface="Wingdings" panose="05000000000000000000" pitchFamily="2" charset="2"/>
              <a:buChar char="ü"/>
            </a:pPr>
            <a:r>
              <a:rPr lang="en-CA" alt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Example: Operations needs boom and all related boom accessories to protect.</a:t>
            </a:r>
          </a:p>
        </p:txBody>
      </p:sp>
    </p:spTree>
    <p:extLst>
      <p:ext uri="{BB962C8B-B14F-4D97-AF65-F5344CB8AC3E}">
        <p14:creationId xmlns:p14="http://schemas.microsoft.com/office/powerpoint/2010/main" val="3915742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130175"/>
            <a:ext cx="11375136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CA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Supply </a:t>
            </a:r>
            <a:r>
              <a:rPr lang="en-CA" altLang="en-US" sz="4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</a:t>
            </a:r>
            <a:r>
              <a:rPr lang="en-CA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hain</a:t>
            </a:r>
          </a:p>
        </p:txBody>
      </p:sp>
      <p:sp>
        <p:nvSpPr>
          <p:cNvPr id="6" name="Content Placeholder 2">
            <a:extLst/>
          </p:cNvPr>
          <p:cNvSpPr txBox="1">
            <a:spLocks/>
          </p:cNvSpPr>
          <p:nvPr/>
        </p:nvSpPr>
        <p:spPr>
          <a:xfrm>
            <a:off x="901319" y="963613"/>
            <a:ext cx="9495409" cy="47879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buFont typeface="Arial" panose="020B0604020202020204" pitchFamily="34" charset="0"/>
              <a:buNone/>
              <a:defRPr/>
            </a:pPr>
            <a:r>
              <a:rPr lang="en-US" altLang="en-US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Communications</a:t>
            </a:r>
            <a:endParaRPr lang="en-US" altLang="en-US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54013" lvl="1" indent="-354013">
              <a:defRPr/>
            </a:pPr>
            <a:r>
              <a:rPr lang="en-US" alt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Distributes and maintains communications equipment</a:t>
            </a:r>
          </a:p>
          <a:p>
            <a:pPr lvl="1">
              <a:defRPr/>
            </a:pPr>
            <a:endParaRPr lang="en-US" altLang="en-US" sz="28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>
              <a:defRPr/>
            </a:pPr>
            <a:endParaRPr lang="en-US" altLang="en-US" sz="3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>
              <a:defRPr/>
            </a:pPr>
            <a:endParaRPr lang="en-US" altLang="en-US" sz="3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>
              <a:buFont typeface="Arial" panose="020B0604020202020204" pitchFamily="34" charset="0"/>
              <a:buNone/>
              <a:defRPr/>
            </a:pPr>
            <a:endParaRPr lang="en-US" altLang="en-US" sz="3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7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2340" y="2565400"/>
            <a:ext cx="3910250" cy="24069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7781" y="2565400"/>
            <a:ext cx="3195045" cy="24069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411" y="2565400"/>
            <a:ext cx="3209857" cy="24069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75959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130175"/>
            <a:ext cx="11329416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CA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Supply Chain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07950" y="908050"/>
            <a:ext cx="8229600" cy="47863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Arial" panose="020B0604020202020204" pitchFamily="34" charset="0"/>
              <a:buNone/>
            </a:pPr>
            <a:r>
              <a:rPr lang="en-US" altLang="en-US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Medical</a:t>
            </a:r>
            <a:endParaRPr lang="en-US" altLang="en-US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/>
            <a:r>
              <a:rPr lang="en-US" alt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Provides first aid and light medical treatment  services and equipment</a:t>
            </a:r>
          </a:p>
          <a:p>
            <a:pPr lvl="1"/>
            <a:r>
              <a:rPr lang="en-US" alt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May need to de-contaminate</a:t>
            </a:r>
          </a:p>
          <a:p>
            <a:pPr lvl="1">
              <a:buFont typeface="Arial" panose="020B0604020202020204" pitchFamily="34" charset="0"/>
              <a:buNone/>
            </a:pPr>
            <a:endParaRPr lang="en-US" altLang="en-US" sz="3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>
              <a:buFont typeface="Arial" panose="020B0604020202020204" pitchFamily="34" charset="0"/>
              <a:buNone/>
            </a:pPr>
            <a:endParaRPr lang="en-US" altLang="en-US" sz="3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>
              <a:buFont typeface="Arial" panose="020B0604020202020204" pitchFamily="34" charset="0"/>
              <a:buNone/>
            </a:pPr>
            <a:endParaRPr lang="en-US" altLang="en-US" sz="3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>
              <a:buFont typeface="Arial" panose="020B0604020202020204" pitchFamily="34" charset="0"/>
              <a:buNone/>
            </a:pPr>
            <a:endParaRPr lang="en-US" altLang="en-US" sz="3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>
              <a:buFont typeface="Arial" panose="020B0604020202020204" pitchFamily="34" charset="0"/>
              <a:buNone/>
            </a:pPr>
            <a:endParaRPr lang="en-US" altLang="en-US" sz="3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7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2830" y="959571"/>
            <a:ext cx="1270000" cy="90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51" y="2188589"/>
            <a:ext cx="3419475" cy="3419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882" y="3141662"/>
            <a:ext cx="3292020" cy="24664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5843" y="3141662"/>
            <a:ext cx="3707964" cy="2466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05756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130175"/>
            <a:ext cx="11402568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CA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Supply Chain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84022" y="896793"/>
            <a:ext cx="11111738" cy="478631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Arial" panose="020B0604020202020204" pitchFamily="34" charset="0"/>
              <a:buNone/>
            </a:pPr>
            <a:r>
              <a:rPr lang="en-US" altLang="en-US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Food </a:t>
            </a:r>
          </a:p>
          <a:p>
            <a:pPr lvl="1"/>
            <a:r>
              <a:rPr lang="en-US" alt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Food and potable water</a:t>
            </a:r>
          </a:p>
          <a:p>
            <a:pPr lvl="1"/>
            <a:r>
              <a:rPr lang="en-US" alt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Obtains equipment and supplies to operate food service facilities</a:t>
            </a:r>
          </a:p>
          <a:p>
            <a:pPr lvl="1">
              <a:buFont typeface="Arial" panose="020B0604020202020204" pitchFamily="34" charset="0"/>
              <a:buNone/>
            </a:pPr>
            <a:endParaRPr lang="en-US" altLang="en-US" sz="3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>
              <a:buFont typeface="Arial" panose="020B0604020202020204" pitchFamily="34" charset="0"/>
              <a:buNone/>
            </a:pPr>
            <a:endParaRPr lang="en-US" altLang="en-US" sz="3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7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8112" y="2960688"/>
            <a:ext cx="7561262" cy="275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6"/>
          <p:cNvSpPr txBox="1">
            <a:spLocks noChangeArrowheads="1"/>
          </p:cNvSpPr>
          <p:nvPr/>
        </p:nvSpPr>
        <p:spPr bwMode="auto">
          <a:xfrm>
            <a:off x="8596249" y="5503863"/>
            <a:ext cx="873125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fr-CA" altLang="en-US" sz="800">
                <a:latin typeface="Tahoma" panose="020B0604030504040204" pitchFamily="34" charset="0"/>
              </a:rPr>
              <a:t>Source: CEDRE</a:t>
            </a:r>
            <a:endParaRPr lang="en-CA" altLang="en-US" sz="800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2782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130175"/>
            <a:ext cx="11439144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CA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Supply Chain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097280" y="1200975"/>
            <a:ext cx="9637776" cy="400196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Arial" panose="020B0604020202020204" pitchFamily="34" charset="0"/>
              <a:buNone/>
            </a:pPr>
            <a:r>
              <a:rPr lang="en-US" altLang="en-US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Supply 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alt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Assists in determining the type and amount of supplies needed to support the incident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alt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Orders, receives, stores and distributes supplies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alt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Services equipment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alt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Places all resource orders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alt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Maintains inventory of supplies and equipment</a:t>
            </a:r>
          </a:p>
          <a:p>
            <a:endParaRPr lang="en-CA" altLang="en-US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2361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2144</TotalTime>
  <Words>1918</Words>
  <Application>Microsoft Office PowerPoint</Application>
  <PresentationFormat>Widescreen</PresentationFormat>
  <Paragraphs>264</Paragraphs>
  <Slides>46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6" baseType="lpstr">
      <vt:lpstr>MS PGothic</vt:lpstr>
      <vt:lpstr>Arial</vt:lpstr>
      <vt:lpstr>Calibri</vt:lpstr>
      <vt:lpstr>Calibri Light</vt:lpstr>
      <vt:lpstr>inherit</vt:lpstr>
      <vt:lpstr>Symbol</vt:lpstr>
      <vt:lpstr>Tahoma</vt:lpstr>
      <vt:lpstr>Wingdings</vt:lpstr>
      <vt:lpstr>Wingdings 3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Syed, Mohammad Muktadar</dc:creator>
  <cp:lastModifiedBy>Sajith, Sadanandan </cp:lastModifiedBy>
  <cp:revision>528</cp:revision>
  <dcterms:created xsi:type="dcterms:W3CDTF">2024-09-27T05:40:49Z</dcterms:created>
  <dcterms:modified xsi:type="dcterms:W3CDTF">2024-11-27T06:16:31Z</dcterms:modified>
</cp:coreProperties>
</file>